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1"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3" d="100"/>
          <a:sy n="103" d="100"/>
        </p:scale>
        <p:origin x="126"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2E6253-602D-4882-87D7-56E9B9246F2D}"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AC5D5D3-CC16-4488-A205-4AA92998EC44}">
      <dgm:prSet/>
      <dgm:spPr/>
      <dgm:t>
        <a:bodyPr/>
        <a:lstStyle/>
        <a:p>
          <a:r>
            <a:rPr lang="en-US"/>
            <a:t>Data that supports prediction</a:t>
          </a:r>
        </a:p>
      </dgm:t>
    </dgm:pt>
    <dgm:pt modelId="{CBBF37A8-8E40-4E30-882F-7C2083012040}" type="parTrans" cxnId="{569D6A47-4D81-482C-8632-18A24DC18D04}">
      <dgm:prSet/>
      <dgm:spPr/>
      <dgm:t>
        <a:bodyPr/>
        <a:lstStyle/>
        <a:p>
          <a:endParaRPr lang="en-US"/>
        </a:p>
      </dgm:t>
    </dgm:pt>
    <dgm:pt modelId="{B250FFFD-DA3F-4B57-A8C8-45327F9EC204}" type="sibTrans" cxnId="{569D6A47-4D81-482C-8632-18A24DC18D04}">
      <dgm:prSet/>
      <dgm:spPr/>
      <dgm:t>
        <a:bodyPr/>
        <a:lstStyle/>
        <a:p>
          <a:endParaRPr lang="en-US"/>
        </a:p>
      </dgm:t>
    </dgm:pt>
    <dgm:pt modelId="{73957A0B-1D82-413A-BCE6-E0F1D1E6E747}">
      <dgm:prSet/>
      <dgm:spPr/>
      <dgm:t>
        <a:bodyPr/>
        <a:lstStyle/>
        <a:p>
          <a:r>
            <a:rPr lang="en-US"/>
            <a:t>Most data used in model</a:t>
          </a:r>
        </a:p>
      </dgm:t>
    </dgm:pt>
    <dgm:pt modelId="{ABA4E19B-11A9-4654-A9D3-C901D55D8018}" type="parTrans" cxnId="{DBDC39E8-B65F-432F-8C38-3120405AF55F}">
      <dgm:prSet/>
      <dgm:spPr/>
      <dgm:t>
        <a:bodyPr/>
        <a:lstStyle/>
        <a:p>
          <a:endParaRPr lang="en-US"/>
        </a:p>
      </dgm:t>
    </dgm:pt>
    <dgm:pt modelId="{1E21E9D6-C4EC-4C8D-9936-0B2B57D2313C}" type="sibTrans" cxnId="{DBDC39E8-B65F-432F-8C38-3120405AF55F}">
      <dgm:prSet/>
      <dgm:spPr/>
      <dgm:t>
        <a:bodyPr/>
        <a:lstStyle/>
        <a:p>
          <a:endParaRPr lang="en-US"/>
        </a:p>
      </dgm:t>
    </dgm:pt>
    <dgm:pt modelId="{0A719FB0-B3EC-47E7-AF46-4338B79AC1E5}">
      <dgm:prSet/>
      <dgm:spPr/>
      <dgm:t>
        <a:bodyPr/>
        <a:lstStyle/>
        <a:p>
          <a:r>
            <a:rPr lang="en-US"/>
            <a:t>Useful forecasting utilization</a:t>
          </a:r>
        </a:p>
      </dgm:t>
    </dgm:pt>
    <dgm:pt modelId="{ADBCEE97-9437-41E8-9221-20C709896C3A}" type="parTrans" cxnId="{D4CB839D-C7BA-49A4-BCBB-7536EBEEFA80}">
      <dgm:prSet/>
      <dgm:spPr/>
      <dgm:t>
        <a:bodyPr/>
        <a:lstStyle/>
        <a:p>
          <a:endParaRPr lang="en-US"/>
        </a:p>
      </dgm:t>
    </dgm:pt>
    <dgm:pt modelId="{14E66981-3054-4EB0-93D1-00603B2CD3C5}" type="sibTrans" cxnId="{D4CB839D-C7BA-49A4-BCBB-7536EBEEFA80}">
      <dgm:prSet/>
      <dgm:spPr/>
      <dgm:t>
        <a:bodyPr/>
        <a:lstStyle/>
        <a:p>
          <a:endParaRPr lang="en-US"/>
        </a:p>
      </dgm:t>
    </dgm:pt>
    <dgm:pt modelId="{6A6EC435-32C8-43DD-A432-5E9C2C07EDA3}" type="pres">
      <dgm:prSet presAssocID="{1E2E6253-602D-4882-87D7-56E9B9246F2D}" presName="root" presStyleCnt="0">
        <dgm:presLayoutVars>
          <dgm:dir/>
          <dgm:resizeHandles val="exact"/>
        </dgm:presLayoutVars>
      </dgm:prSet>
      <dgm:spPr/>
    </dgm:pt>
    <dgm:pt modelId="{04517DCA-1820-4018-9A0A-9F243CABAAB8}" type="pres">
      <dgm:prSet presAssocID="{AAC5D5D3-CC16-4488-A205-4AA92998EC44}" presName="compNode" presStyleCnt="0"/>
      <dgm:spPr/>
    </dgm:pt>
    <dgm:pt modelId="{06D9CF3C-A353-4211-A6DA-7591477481AF}" type="pres">
      <dgm:prSet presAssocID="{AAC5D5D3-CC16-4488-A205-4AA92998EC44}" presName="bgRect" presStyleLbl="bgShp" presStyleIdx="0" presStyleCnt="3"/>
      <dgm:spPr/>
    </dgm:pt>
    <dgm:pt modelId="{97315B84-31B0-45B5-A768-7830338BA0E8}" type="pres">
      <dgm:prSet presAssocID="{AAC5D5D3-CC16-4488-A205-4AA92998EC4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3A451AE4-EAB5-4AD1-BC58-1F7C39A1B703}" type="pres">
      <dgm:prSet presAssocID="{AAC5D5D3-CC16-4488-A205-4AA92998EC44}" presName="spaceRect" presStyleCnt="0"/>
      <dgm:spPr/>
    </dgm:pt>
    <dgm:pt modelId="{28B6CDB7-BC2C-41F3-AA02-801A8CBA7AE6}" type="pres">
      <dgm:prSet presAssocID="{AAC5D5D3-CC16-4488-A205-4AA92998EC44}" presName="parTx" presStyleLbl="revTx" presStyleIdx="0" presStyleCnt="3">
        <dgm:presLayoutVars>
          <dgm:chMax val="0"/>
          <dgm:chPref val="0"/>
        </dgm:presLayoutVars>
      </dgm:prSet>
      <dgm:spPr/>
    </dgm:pt>
    <dgm:pt modelId="{F210D008-83A0-4CAA-B509-53104F75D594}" type="pres">
      <dgm:prSet presAssocID="{B250FFFD-DA3F-4B57-A8C8-45327F9EC204}" presName="sibTrans" presStyleCnt="0"/>
      <dgm:spPr/>
    </dgm:pt>
    <dgm:pt modelId="{18387D7A-9A36-4797-A02B-6F1CE4D65029}" type="pres">
      <dgm:prSet presAssocID="{73957A0B-1D82-413A-BCE6-E0F1D1E6E747}" presName="compNode" presStyleCnt="0"/>
      <dgm:spPr/>
    </dgm:pt>
    <dgm:pt modelId="{FF970CC6-351F-493C-BC30-81A6CBF0A888}" type="pres">
      <dgm:prSet presAssocID="{73957A0B-1D82-413A-BCE6-E0F1D1E6E747}" presName="bgRect" presStyleLbl="bgShp" presStyleIdx="1" presStyleCnt="3"/>
      <dgm:spPr/>
    </dgm:pt>
    <dgm:pt modelId="{1B8943AD-34B5-466B-8867-1818A0F70EB3}" type="pres">
      <dgm:prSet presAssocID="{73957A0B-1D82-413A-BCE6-E0F1D1E6E74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098F7FBF-530E-41D4-A858-77888312C240}" type="pres">
      <dgm:prSet presAssocID="{73957A0B-1D82-413A-BCE6-E0F1D1E6E747}" presName="spaceRect" presStyleCnt="0"/>
      <dgm:spPr/>
    </dgm:pt>
    <dgm:pt modelId="{2628B6CD-305C-4866-9F77-F5D2FFF851E0}" type="pres">
      <dgm:prSet presAssocID="{73957A0B-1D82-413A-BCE6-E0F1D1E6E747}" presName="parTx" presStyleLbl="revTx" presStyleIdx="1" presStyleCnt="3">
        <dgm:presLayoutVars>
          <dgm:chMax val="0"/>
          <dgm:chPref val="0"/>
        </dgm:presLayoutVars>
      </dgm:prSet>
      <dgm:spPr/>
    </dgm:pt>
    <dgm:pt modelId="{7B299CFF-C23A-4664-9CAC-1B1CEC1B693F}" type="pres">
      <dgm:prSet presAssocID="{1E21E9D6-C4EC-4C8D-9936-0B2B57D2313C}" presName="sibTrans" presStyleCnt="0"/>
      <dgm:spPr/>
    </dgm:pt>
    <dgm:pt modelId="{3833C830-0303-4851-B724-5F97C40215E4}" type="pres">
      <dgm:prSet presAssocID="{0A719FB0-B3EC-47E7-AF46-4338B79AC1E5}" presName="compNode" presStyleCnt="0"/>
      <dgm:spPr/>
    </dgm:pt>
    <dgm:pt modelId="{5D5922FF-CBBB-4FB2-8832-13174196483E}" type="pres">
      <dgm:prSet presAssocID="{0A719FB0-B3EC-47E7-AF46-4338B79AC1E5}" presName="bgRect" presStyleLbl="bgShp" presStyleIdx="2" presStyleCnt="3"/>
      <dgm:spPr/>
    </dgm:pt>
    <dgm:pt modelId="{813A83B4-5179-40F1-8B3E-BDB739F10D7A}" type="pres">
      <dgm:prSet presAssocID="{0A719FB0-B3EC-47E7-AF46-4338B79AC1E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A8FC194B-DC2F-4C75-AB23-E4C1729DB173}" type="pres">
      <dgm:prSet presAssocID="{0A719FB0-B3EC-47E7-AF46-4338B79AC1E5}" presName="spaceRect" presStyleCnt="0"/>
      <dgm:spPr/>
    </dgm:pt>
    <dgm:pt modelId="{57750CEE-5E17-41C7-A931-41F4F4FD6974}" type="pres">
      <dgm:prSet presAssocID="{0A719FB0-B3EC-47E7-AF46-4338B79AC1E5}" presName="parTx" presStyleLbl="revTx" presStyleIdx="2" presStyleCnt="3">
        <dgm:presLayoutVars>
          <dgm:chMax val="0"/>
          <dgm:chPref val="0"/>
        </dgm:presLayoutVars>
      </dgm:prSet>
      <dgm:spPr/>
    </dgm:pt>
  </dgm:ptLst>
  <dgm:cxnLst>
    <dgm:cxn modelId="{9C424643-73F0-4018-9AEF-3F7AB79694C0}" type="presOf" srcId="{AAC5D5D3-CC16-4488-A205-4AA92998EC44}" destId="{28B6CDB7-BC2C-41F3-AA02-801A8CBA7AE6}" srcOrd="0" destOrd="0" presId="urn:microsoft.com/office/officeart/2018/2/layout/IconVerticalSolidList"/>
    <dgm:cxn modelId="{569D6A47-4D81-482C-8632-18A24DC18D04}" srcId="{1E2E6253-602D-4882-87D7-56E9B9246F2D}" destId="{AAC5D5D3-CC16-4488-A205-4AA92998EC44}" srcOrd="0" destOrd="0" parTransId="{CBBF37A8-8E40-4E30-882F-7C2083012040}" sibTransId="{B250FFFD-DA3F-4B57-A8C8-45327F9EC204}"/>
    <dgm:cxn modelId="{5B820E4F-02C2-4F0E-9641-F8075CA99CBD}" type="presOf" srcId="{1E2E6253-602D-4882-87D7-56E9B9246F2D}" destId="{6A6EC435-32C8-43DD-A432-5E9C2C07EDA3}" srcOrd="0" destOrd="0" presId="urn:microsoft.com/office/officeart/2018/2/layout/IconVerticalSolidList"/>
    <dgm:cxn modelId="{D6E11195-7F83-4FC6-8791-20F8C8E9682A}" type="presOf" srcId="{73957A0B-1D82-413A-BCE6-E0F1D1E6E747}" destId="{2628B6CD-305C-4866-9F77-F5D2FFF851E0}" srcOrd="0" destOrd="0" presId="urn:microsoft.com/office/officeart/2018/2/layout/IconVerticalSolidList"/>
    <dgm:cxn modelId="{D4CB839D-C7BA-49A4-BCBB-7536EBEEFA80}" srcId="{1E2E6253-602D-4882-87D7-56E9B9246F2D}" destId="{0A719FB0-B3EC-47E7-AF46-4338B79AC1E5}" srcOrd="2" destOrd="0" parTransId="{ADBCEE97-9437-41E8-9221-20C709896C3A}" sibTransId="{14E66981-3054-4EB0-93D1-00603B2CD3C5}"/>
    <dgm:cxn modelId="{DBDC39E8-B65F-432F-8C38-3120405AF55F}" srcId="{1E2E6253-602D-4882-87D7-56E9B9246F2D}" destId="{73957A0B-1D82-413A-BCE6-E0F1D1E6E747}" srcOrd="1" destOrd="0" parTransId="{ABA4E19B-11A9-4654-A9D3-C901D55D8018}" sibTransId="{1E21E9D6-C4EC-4C8D-9936-0B2B57D2313C}"/>
    <dgm:cxn modelId="{14E226FE-CB36-4FA6-BF1F-DE8345B7893A}" type="presOf" srcId="{0A719FB0-B3EC-47E7-AF46-4338B79AC1E5}" destId="{57750CEE-5E17-41C7-A931-41F4F4FD6974}" srcOrd="0" destOrd="0" presId="urn:microsoft.com/office/officeart/2018/2/layout/IconVerticalSolidList"/>
    <dgm:cxn modelId="{F3932AD4-AFD1-4FDF-B9CF-DC8A8043EEDC}" type="presParOf" srcId="{6A6EC435-32C8-43DD-A432-5E9C2C07EDA3}" destId="{04517DCA-1820-4018-9A0A-9F243CABAAB8}" srcOrd="0" destOrd="0" presId="urn:microsoft.com/office/officeart/2018/2/layout/IconVerticalSolidList"/>
    <dgm:cxn modelId="{7F74BA2B-3EB2-4B2F-BE89-DDAC75FB095C}" type="presParOf" srcId="{04517DCA-1820-4018-9A0A-9F243CABAAB8}" destId="{06D9CF3C-A353-4211-A6DA-7591477481AF}" srcOrd="0" destOrd="0" presId="urn:microsoft.com/office/officeart/2018/2/layout/IconVerticalSolidList"/>
    <dgm:cxn modelId="{445E8B70-CCA0-4E1A-A95C-334676E382C2}" type="presParOf" srcId="{04517DCA-1820-4018-9A0A-9F243CABAAB8}" destId="{97315B84-31B0-45B5-A768-7830338BA0E8}" srcOrd="1" destOrd="0" presId="urn:microsoft.com/office/officeart/2018/2/layout/IconVerticalSolidList"/>
    <dgm:cxn modelId="{7751D00C-3409-4346-B928-63BA26D684F9}" type="presParOf" srcId="{04517DCA-1820-4018-9A0A-9F243CABAAB8}" destId="{3A451AE4-EAB5-4AD1-BC58-1F7C39A1B703}" srcOrd="2" destOrd="0" presId="urn:microsoft.com/office/officeart/2018/2/layout/IconVerticalSolidList"/>
    <dgm:cxn modelId="{C81EED5B-40A3-4F8B-8D43-8D98E4622F08}" type="presParOf" srcId="{04517DCA-1820-4018-9A0A-9F243CABAAB8}" destId="{28B6CDB7-BC2C-41F3-AA02-801A8CBA7AE6}" srcOrd="3" destOrd="0" presId="urn:microsoft.com/office/officeart/2018/2/layout/IconVerticalSolidList"/>
    <dgm:cxn modelId="{D089A1F7-356F-49F4-BD76-05313C3B595D}" type="presParOf" srcId="{6A6EC435-32C8-43DD-A432-5E9C2C07EDA3}" destId="{F210D008-83A0-4CAA-B509-53104F75D594}" srcOrd="1" destOrd="0" presId="urn:microsoft.com/office/officeart/2018/2/layout/IconVerticalSolidList"/>
    <dgm:cxn modelId="{B8B7C552-7D17-45B9-949A-906CB453CF4D}" type="presParOf" srcId="{6A6EC435-32C8-43DD-A432-5E9C2C07EDA3}" destId="{18387D7A-9A36-4797-A02B-6F1CE4D65029}" srcOrd="2" destOrd="0" presId="urn:microsoft.com/office/officeart/2018/2/layout/IconVerticalSolidList"/>
    <dgm:cxn modelId="{4BA15055-5930-4FC8-8A09-1F1C5B6125A8}" type="presParOf" srcId="{18387D7A-9A36-4797-A02B-6F1CE4D65029}" destId="{FF970CC6-351F-493C-BC30-81A6CBF0A888}" srcOrd="0" destOrd="0" presId="urn:microsoft.com/office/officeart/2018/2/layout/IconVerticalSolidList"/>
    <dgm:cxn modelId="{26F17A6A-DFD8-4D76-B91A-BD5946643CAE}" type="presParOf" srcId="{18387D7A-9A36-4797-A02B-6F1CE4D65029}" destId="{1B8943AD-34B5-466B-8867-1818A0F70EB3}" srcOrd="1" destOrd="0" presId="urn:microsoft.com/office/officeart/2018/2/layout/IconVerticalSolidList"/>
    <dgm:cxn modelId="{D6242015-2F04-4330-84D7-5C595B31DECC}" type="presParOf" srcId="{18387D7A-9A36-4797-A02B-6F1CE4D65029}" destId="{098F7FBF-530E-41D4-A858-77888312C240}" srcOrd="2" destOrd="0" presId="urn:microsoft.com/office/officeart/2018/2/layout/IconVerticalSolidList"/>
    <dgm:cxn modelId="{91DCEF50-F73C-4389-9FA1-5E2BF0CA3D29}" type="presParOf" srcId="{18387D7A-9A36-4797-A02B-6F1CE4D65029}" destId="{2628B6CD-305C-4866-9F77-F5D2FFF851E0}" srcOrd="3" destOrd="0" presId="urn:microsoft.com/office/officeart/2018/2/layout/IconVerticalSolidList"/>
    <dgm:cxn modelId="{1D715287-D729-453A-BFAE-BDEB94F47030}" type="presParOf" srcId="{6A6EC435-32C8-43DD-A432-5E9C2C07EDA3}" destId="{7B299CFF-C23A-4664-9CAC-1B1CEC1B693F}" srcOrd="3" destOrd="0" presId="urn:microsoft.com/office/officeart/2018/2/layout/IconVerticalSolidList"/>
    <dgm:cxn modelId="{4FD084E3-B1AE-48C9-A926-36D36411BC74}" type="presParOf" srcId="{6A6EC435-32C8-43DD-A432-5E9C2C07EDA3}" destId="{3833C830-0303-4851-B724-5F97C40215E4}" srcOrd="4" destOrd="0" presId="urn:microsoft.com/office/officeart/2018/2/layout/IconVerticalSolidList"/>
    <dgm:cxn modelId="{953FD796-CBBF-4523-A9A1-B769D43EEC2C}" type="presParOf" srcId="{3833C830-0303-4851-B724-5F97C40215E4}" destId="{5D5922FF-CBBB-4FB2-8832-13174196483E}" srcOrd="0" destOrd="0" presId="urn:microsoft.com/office/officeart/2018/2/layout/IconVerticalSolidList"/>
    <dgm:cxn modelId="{5A56E64E-BDA2-461C-B532-165C8865A7F3}" type="presParOf" srcId="{3833C830-0303-4851-B724-5F97C40215E4}" destId="{813A83B4-5179-40F1-8B3E-BDB739F10D7A}" srcOrd="1" destOrd="0" presId="urn:microsoft.com/office/officeart/2018/2/layout/IconVerticalSolidList"/>
    <dgm:cxn modelId="{2E779F14-6F5E-4BAF-96AB-BBFE97F7A0B5}" type="presParOf" srcId="{3833C830-0303-4851-B724-5F97C40215E4}" destId="{A8FC194B-DC2F-4C75-AB23-E4C1729DB173}" srcOrd="2" destOrd="0" presId="urn:microsoft.com/office/officeart/2018/2/layout/IconVerticalSolidList"/>
    <dgm:cxn modelId="{C6933D36-115E-48D2-AFAC-FFAB38394A85}" type="presParOf" srcId="{3833C830-0303-4851-B724-5F97C40215E4}" destId="{57750CEE-5E17-41C7-A931-41F4F4FD6974}"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2B10411-9B13-44F6-BB14-DA0F4DC1AF4B}"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8B2C65FE-4C03-4514-A810-A7D3E2480E4C}">
      <dgm:prSet/>
      <dgm:spPr/>
      <dgm:t>
        <a:bodyPr/>
        <a:lstStyle/>
        <a:p>
          <a:r>
            <a:rPr lang="en-US"/>
            <a:t>Presented with missing values in the dataset</a:t>
          </a:r>
        </a:p>
      </dgm:t>
    </dgm:pt>
    <dgm:pt modelId="{82305437-1F27-4DA6-BEDD-55E1E33FB63D}" type="parTrans" cxnId="{0C97814C-4B9B-42F5-9E83-5F2588C71931}">
      <dgm:prSet/>
      <dgm:spPr/>
      <dgm:t>
        <a:bodyPr/>
        <a:lstStyle/>
        <a:p>
          <a:endParaRPr lang="en-US"/>
        </a:p>
      </dgm:t>
    </dgm:pt>
    <dgm:pt modelId="{B8A6D6E6-0390-44DC-B832-0C9597F36332}" type="sibTrans" cxnId="{0C97814C-4B9B-42F5-9E83-5F2588C71931}">
      <dgm:prSet/>
      <dgm:spPr/>
      <dgm:t>
        <a:bodyPr/>
        <a:lstStyle/>
        <a:p>
          <a:endParaRPr lang="en-US"/>
        </a:p>
      </dgm:t>
    </dgm:pt>
    <dgm:pt modelId="{FE656B0C-67AE-4DC9-BB14-C20852D60D89}">
      <dgm:prSet/>
      <dgm:spPr/>
      <dgm:t>
        <a:bodyPr/>
        <a:lstStyle/>
        <a:p>
          <a:r>
            <a:rPr lang="en-US"/>
            <a:t>No additional data is available for greater accuracy in predictions</a:t>
          </a:r>
        </a:p>
      </dgm:t>
    </dgm:pt>
    <dgm:pt modelId="{459D90E9-E0AA-46B0-91B4-DA9040C7737F}" type="parTrans" cxnId="{3C1776B2-C403-41E8-8687-F28BCF3625A6}">
      <dgm:prSet/>
      <dgm:spPr/>
      <dgm:t>
        <a:bodyPr/>
        <a:lstStyle/>
        <a:p>
          <a:endParaRPr lang="en-US"/>
        </a:p>
      </dgm:t>
    </dgm:pt>
    <dgm:pt modelId="{3A3B0397-4F0C-4A54-BA57-998558ED90AD}" type="sibTrans" cxnId="{3C1776B2-C403-41E8-8687-F28BCF3625A6}">
      <dgm:prSet/>
      <dgm:spPr/>
      <dgm:t>
        <a:bodyPr/>
        <a:lstStyle/>
        <a:p>
          <a:endParaRPr lang="en-US"/>
        </a:p>
      </dgm:t>
    </dgm:pt>
    <dgm:pt modelId="{8A9E1A81-6828-45FF-986A-71A3CBBA3D16}">
      <dgm:prSet/>
      <dgm:spPr/>
      <dgm:t>
        <a:bodyPr/>
        <a:lstStyle/>
        <a:p>
          <a:r>
            <a:rPr lang="en-US"/>
            <a:t>Classification Models</a:t>
          </a:r>
        </a:p>
      </dgm:t>
    </dgm:pt>
    <dgm:pt modelId="{7ED05297-B6CC-46CF-99CC-83BDD75FB2F9}" type="parTrans" cxnId="{61AD2FEC-A1F6-498B-9EC3-CEE1E4DE2DF7}">
      <dgm:prSet/>
      <dgm:spPr/>
      <dgm:t>
        <a:bodyPr/>
        <a:lstStyle/>
        <a:p>
          <a:endParaRPr lang="en-US"/>
        </a:p>
      </dgm:t>
    </dgm:pt>
    <dgm:pt modelId="{B37E5E61-0D90-45D1-8763-5D6F2169A9C1}" type="sibTrans" cxnId="{61AD2FEC-A1F6-498B-9EC3-CEE1E4DE2DF7}">
      <dgm:prSet/>
      <dgm:spPr/>
      <dgm:t>
        <a:bodyPr/>
        <a:lstStyle/>
        <a:p>
          <a:endParaRPr lang="en-US"/>
        </a:p>
      </dgm:t>
    </dgm:pt>
    <dgm:pt modelId="{1246EA61-AC9A-49BB-8B6E-1BC070F3D2EC}" type="pres">
      <dgm:prSet presAssocID="{D2B10411-9B13-44F6-BB14-DA0F4DC1AF4B}" presName="hierChild1" presStyleCnt="0">
        <dgm:presLayoutVars>
          <dgm:chPref val="1"/>
          <dgm:dir/>
          <dgm:animOne val="branch"/>
          <dgm:animLvl val="lvl"/>
          <dgm:resizeHandles/>
        </dgm:presLayoutVars>
      </dgm:prSet>
      <dgm:spPr/>
    </dgm:pt>
    <dgm:pt modelId="{6084057A-A85E-47C2-89DC-57DE2E58B86C}" type="pres">
      <dgm:prSet presAssocID="{8B2C65FE-4C03-4514-A810-A7D3E2480E4C}" presName="hierRoot1" presStyleCnt="0"/>
      <dgm:spPr/>
    </dgm:pt>
    <dgm:pt modelId="{A2B0D046-7BF3-4818-85BC-3A141B680D92}" type="pres">
      <dgm:prSet presAssocID="{8B2C65FE-4C03-4514-A810-A7D3E2480E4C}" presName="composite" presStyleCnt="0"/>
      <dgm:spPr/>
    </dgm:pt>
    <dgm:pt modelId="{71DEC8C8-095A-4577-80EE-62570C469CC1}" type="pres">
      <dgm:prSet presAssocID="{8B2C65FE-4C03-4514-A810-A7D3E2480E4C}" presName="background" presStyleLbl="node0" presStyleIdx="0" presStyleCnt="3"/>
      <dgm:spPr/>
    </dgm:pt>
    <dgm:pt modelId="{82C2F649-3A66-4CFE-9E75-1E3AFC6EF76D}" type="pres">
      <dgm:prSet presAssocID="{8B2C65FE-4C03-4514-A810-A7D3E2480E4C}" presName="text" presStyleLbl="fgAcc0" presStyleIdx="0" presStyleCnt="3">
        <dgm:presLayoutVars>
          <dgm:chPref val="3"/>
        </dgm:presLayoutVars>
      </dgm:prSet>
      <dgm:spPr/>
    </dgm:pt>
    <dgm:pt modelId="{6BDFD148-A3D4-4583-8ABE-680C57B83880}" type="pres">
      <dgm:prSet presAssocID="{8B2C65FE-4C03-4514-A810-A7D3E2480E4C}" presName="hierChild2" presStyleCnt="0"/>
      <dgm:spPr/>
    </dgm:pt>
    <dgm:pt modelId="{C787D992-16E7-4240-B198-42A391FFAAEC}" type="pres">
      <dgm:prSet presAssocID="{FE656B0C-67AE-4DC9-BB14-C20852D60D89}" presName="hierRoot1" presStyleCnt="0"/>
      <dgm:spPr/>
    </dgm:pt>
    <dgm:pt modelId="{031F7A3E-2D79-4372-992F-63C46E309D00}" type="pres">
      <dgm:prSet presAssocID="{FE656B0C-67AE-4DC9-BB14-C20852D60D89}" presName="composite" presStyleCnt="0"/>
      <dgm:spPr/>
    </dgm:pt>
    <dgm:pt modelId="{46D123A9-9797-409E-A38A-2ACAF368047F}" type="pres">
      <dgm:prSet presAssocID="{FE656B0C-67AE-4DC9-BB14-C20852D60D89}" presName="background" presStyleLbl="node0" presStyleIdx="1" presStyleCnt="3"/>
      <dgm:spPr/>
    </dgm:pt>
    <dgm:pt modelId="{8088F65C-E662-4789-8AAB-C3AC39D93CEC}" type="pres">
      <dgm:prSet presAssocID="{FE656B0C-67AE-4DC9-BB14-C20852D60D89}" presName="text" presStyleLbl="fgAcc0" presStyleIdx="1" presStyleCnt="3">
        <dgm:presLayoutVars>
          <dgm:chPref val="3"/>
        </dgm:presLayoutVars>
      </dgm:prSet>
      <dgm:spPr/>
    </dgm:pt>
    <dgm:pt modelId="{897F0CE3-3FD4-477F-8BF1-710ACA66E2F0}" type="pres">
      <dgm:prSet presAssocID="{FE656B0C-67AE-4DC9-BB14-C20852D60D89}" presName="hierChild2" presStyleCnt="0"/>
      <dgm:spPr/>
    </dgm:pt>
    <dgm:pt modelId="{C777E16B-E4ED-4457-BEB6-7039831A31F5}" type="pres">
      <dgm:prSet presAssocID="{8A9E1A81-6828-45FF-986A-71A3CBBA3D16}" presName="hierRoot1" presStyleCnt="0"/>
      <dgm:spPr/>
    </dgm:pt>
    <dgm:pt modelId="{79A544C6-1513-4555-AA06-3CA91B092E9B}" type="pres">
      <dgm:prSet presAssocID="{8A9E1A81-6828-45FF-986A-71A3CBBA3D16}" presName="composite" presStyleCnt="0"/>
      <dgm:spPr/>
    </dgm:pt>
    <dgm:pt modelId="{020F75EC-E667-43EA-B63D-340048A6758B}" type="pres">
      <dgm:prSet presAssocID="{8A9E1A81-6828-45FF-986A-71A3CBBA3D16}" presName="background" presStyleLbl="node0" presStyleIdx="2" presStyleCnt="3"/>
      <dgm:spPr/>
    </dgm:pt>
    <dgm:pt modelId="{2FFDACE4-E763-4148-8B97-71CBEB2C1FA1}" type="pres">
      <dgm:prSet presAssocID="{8A9E1A81-6828-45FF-986A-71A3CBBA3D16}" presName="text" presStyleLbl="fgAcc0" presStyleIdx="2" presStyleCnt="3">
        <dgm:presLayoutVars>
          <dgm:chPref val="3"/>
        </dgm:presLayoutVars>
      </dgm:prSet>
      <dgm:spPr/>
    </dgm:pt>
    <dgm:pt modelId="{92C78537-A165-4450-8044-CD6D66DE7DEB}" type="pres">
      <dgm:prSet presAssocID="{8A9E1A81-6828-45FF-986A-71A3CBBA3D16}" presName="hierChild2" presStyleCnt="0"/>
      <dgm:spPr/>
    </dgm:pt>
  </dgm:ptLst>
  <dgm:cxnLst>
    <dgm:cxn modelId="{D81F5630-EEA3-41A9-84D4-0D1B9E166DEC}" type="presOf" srcId="{D2B10411-9B13-44F6-BB14-DA0F4DC1AF4B}" destId="{1246EA61-AC9A-49BB-8B6E-1BC070F3D2EC}" srcOrd="0" destOrd="0" presId="urn:microsoft.com/office/officeart/2005/8/layout/hierarchy1"/>
    <dgm:cxn modelId="{1DE44360-2726-4250-9D1F-1A1006890873}" type="presOf" srcId="{8A9E1A81-6828-45FF-986A-71A3CBBA3D16}" destId="{2FFDACE4-E763-4148-8B97-71CBEB2C1FA1}" srcOrd="0" destOrd="0" presId="urn:microsoft.com/office/officeart/2005/8/layout/hierarchy1"/>
    <dgm:cxn modelId="{0C97814C-4B9B-42F5-9E83-5F2588C71931}" srcId="{D2B10411-9B13-44F6-BB14-DA0F4DC1AF4B}" destId="{8B2C65FE-4C03-4514-A810-A7D3E2480E4C}" srcOrd="0" destOrd="0" parTransId="{82305437-1F27-4DA6-BEDD-55E1E33FB63D}" sibTransId="{B8A6D6E6-0390-44DC-B832-0C9597F36332}"/>
    <dgm:cxn modelId="{4DF64F5A-8115-4707-A1DD-FC81C8E0169E}" type="presOf" srcId="{8B2C65FE-4C03-4514-A810-A7D3E2480E4C}" destId="{82C2F649-3A66-4CFE-9E75-1E3AFC6EF76D}" srcOrd="0" destOrd="0" presId="urn:microsoft.com/office/officeart/2005/8/layout/hierarchy1"/>
    <dgm:cxn modelId="{D11E08A5-CCD0-4970-AE4A-39838C58EE21}" type="presOf" srcId="{FE656B0C-67AE-4DC9-BB14-C20852D60D89}" destId="{8088F65C-E662-4789-8AAB-C3AC39D93CEC}" srcOrd="0" destOrd="0" presId="urn:microsoft.com/office/officeart/2005/8/layout/hierarchy1"/>
    <dgm:cxn modelId="{3C1776B2-C403-41E8-8687-F28BCF3625A6}" srcId="{D2B10411-9B13-44F6-BB14-DA0F4DC1AF4B}" destId="{FE656B0C-67AE-4DC9-BB14-C20852D60D89}" srcOrd="1" destOrd="0" parTransId="{459D90E9-E0AA-46B0-91B4-DA9040C7737F}" sibTransId="{3A3B0397-4F0C-4A54-BA57-998558ED90AD}"/>
    <dgm:cxn modelId="{61AD2FEC-A1F6-498B-9EC3-CEE1E4DE2DF7}" srcId="{D2B10411-9B13-44F6-BB14-DA0F4DC1AF4B}" destId="{8A9E1A81-6828-45FF-986A-71A3CBBA3D16}" srcOrd="2" destOrd="0" parTransId="{7ED05297-B6CC-46CF-99CC-83BDD75FB2F9}" sibTransId="{B37E5E61-0D90-45D1-8763-5D6F2169A9C1}"/>
    <dgm:cxn modelId="{D776BE43-8C38-4D6B-9D28-DBECB8CD414B}" type="presParOf" srcId="{1246EA61-AC9A-49BB-8B6E-1BC070F3D2EC}" destId="{6084057A-A85E-47C2-89DC-57DE2E58B86C}" srcOrd="0" destOrd="0" presId="urn:microsoft.com/office/officeart/2005/8/layout/hierarchy1"/>
    <dgm:cxn modelId="{1A2385DD-FC6C-464A-8386-6E35E58C943F}" type="presParOf" srcId="{6084057A-A85E-47C2-89DC-57DE2E58B86C}" destId="{A2B0D046-7BF3-4818-85BC-3A141B680D92}" srcOrd="0" destOrd="0" presId="urn:microsoft.com/office/officeart/2005/8/layout/hierarchy1"/>
    <dgm:cxn modelId="{586C2F50-91E2-4A81-959D-302FEED52172}" type="presParOf" srcId="{A2B0D046-7BF3-4818-85BC-3A141B680D92}" destId="{71DEC8C8-095A-4577-80EE-62570C469CC1}" srcOrd="0" destOrd="0" presId="urn:microsoft.com/office/officeart/2005/8/layout/hierarchy1"/>
    <dgm:cxn modelId="{EBB1C363-4786-4ADD-BFCD-106F9DF0102F}" type="presParOf" srcId="{A2B0D046-7BF3-4818-85BC-3A141B680D92}" destId="{82C2F649-3A66-4CFE-9E75-1E3AFC6EF76D}" srcOrd="1" destOrd="0" presId="urn:microsoft.com/office/officeart/2005/8/layout/hierarchy1"/>
    <dgm:cxn modelId="{966D91BC-B9D9-4EA3-9703-689F0C70491A}" type="presParOf" srcId="{6084057A-A85E-47C2-89DC-57DE2E58B86C}" destId="{6BDFD148-A3D4-4583-8ABE-680C57B83880}" srcOrd="1" destOrd="0" presId="urn:microsoft.com/office/officeart/2005/8/layout/hierarchy1"/>
    <dgm:cxn modelId="{B5D417BE-D641-46A2-BFDC-07A4B81634FD}" type="presParOf" srcId="{1246EA61-AC9A-49BB-8B6E-1BC070F3D2EC}" destId="{C787D992-16E7-4240-B198-42A391FFAAEC}" srcOrd="1" destOrd="0" presId="urn:microsoft.com/office/officeart/2005/8/layout/hierarchy1"/>
    <dgm:cxn modelId="{53EAA2C4-7669-466A-AA33-2F2C2EF8163A}" type="presParOf" srcId="{C787D992-16E7-4240-B198-42A391FFAAEC}" destId="{031F7A3E-2D79-4372-992F-63C46E309D00}" srcOrd="0" destOrd="0" presId="urn:microsoft.com/office/officeart/2005/8/layout/hierarchy1"/>
    <dgm:cxn modelId="{1E0EFF3D-0501-4705-BA61-40DB3255A218}" type="presParOf" srcId="{031F7A3E-2D79-4372-992F-63C46E309D00}" destId="{46D123A9-9797-409E-A38A-2ACAF368047F}" srcOrd="0" destOrd="0" presId="urn:microsoft.com/office/officeart/2005/8/layout/hierarchy1"/>
    <dgm:cxn modelId="{EFEEC1BD-6998-4307-8FF7-8652F6CEB4E3}" type="presParOf" srcId="{031F7A3E-2D79-4372-992F-63C46E309D00}" destId="{8088F65C-E662-4789-8AAB-C3AC39D93CEC}" srcOrd="1" destOrd="0" presId="urn:microsoft.com/office/officeart/2005/8/layout/hierarchy1"/>
    <dgm:cxn modelId="{29A60772-71C6-4BFF-8823-9B2F414D91A7}" type="presParOf" srcId="{C787D992-16E7-4240-B198-42A391FFAAEC}" destId="{897F0CE3-3FD4-477F-8BF1-710ACA66E2F0}" srcOrd="1" destOrd="0" presId="urn:microsoft.com/office/officeart/2005/8/layout/hierarchy1"/>
    <dgm:cxn modelId="{674A8085-8740-4751-96E3-3F33F170E2E6}" type="presParOf" srcId="{1246EA61-AC9A-49BB-8B6E-1BC070F3D2EC}" destId="{C777E16B-E4ED-4457-BEB6-7039831A31F5}" srcOrd="2" destOrd="0" presId="urn:microsoft.com/office/officeart/2005/8/layout/hierarchy1"/>
    <dgm:cxn modelId="{C81A0F5E-B2C4-49CC-962F-64EA55D8B28E}" type="presParOf" srcId="{C777E16B-E4ED-4457-BEB6-7039831A31F5}" destId="{79A544C6-1513-4555-AA06-3CA91B092E9B}" srcOrd="0" destOrd="0" presId="urn:microsoft.com/office/officeart/2005/8/layout/hierarchy1"/>
    <dgm:cxn modelId="{02EB9847-FACA-429E-984B-9BB5F5E4E722}" type="presParOf" srcId="{79A544C6-1513-4555-AA06-3CA91B092E9B}" destId="{020F75EC-E667-43EA-B63D-340048A6758B}" srcOrd="0" destOrd="0" presId="urn:microsoft.com/office/officeart/2005/8/layout/hierarchy1"/>
    <dgm:cxn modelId="{1620E82A-A102-40D3-B5D7-4D9339072B0D}" type="presParOf" srcId="{79A544C6-1513-4555-AA06-3CA91B092E9B}" destId="{2FFDACE4-E763-4148-8B97-71CBEB2C1FA1}" srcOrd="1" destOrd="0" presId="urn:microsoft.com/office/officeart/2005/8/layout/hierarchy1"/>
    <dgm:cxn modelId="{2F3BFB93-E026-4952-A842-C640BFDE7DAB}" type="presParOf" srcId="{C777E16B-E4ED-4457-BEB6-7039831A31F5}" destId="{92C78537-A165-4450-8044-CD6D66DE7DEB}"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D9CF3C-A353-4211-A6DA-7591477481AF}">
      <dsp:nvSpPr>
        <dsp:cNvPr id="0" name=""/>
        <dsp:cNvSpPr/>
      </dsp:nvSpPr>
      <dsp:spPr>
        <a:xfrm>
          <a:off x="0" y="703"/>
          <a:ext cx="6373813" cy="164515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315B84-31B0-45B5-A768-7830338BA0E8}">
      <dsp:nvSpPr>
        <dsp:cNvPr id="0" name=""/>
        <dsp:cNvSpPr/>
      </dsp:nvSpPr>
      <dsp:spPr>
        <a:xfrm>
          <a:off x="497659" y="370863"/>
          <a:ext cx="904835" cy="90483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8B6CDB7-BC2C-41F3-AA02-801A8CBA7AE6}">
      <dsp:nvSpPr>
        <dsp:cNvPr id="0" name=""/>
        <dsp:cNvSpPr/>
      </dsp:nvSpPr>
      <dsp:spPr>
        <a:xfrm>
          <a:off x="1900154" y="703"/>
          <a:ext cx="4473659" cy="16451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112" tIns="174112" rIns="174112" bIns="174112" numCol="1" spcCol="1270" anchor="ctr" anchorCtr="0">
          <a:noAutofit/>
        </a:bodyPr>
        <a:lstStyle/>
        <a:p>
          <a:pPr marL="0" lvl="0" indent="0" algn="l" defTabSz="1111250">
            <a:lnSpc>
              <a:spcPct val="90000"/>
            </a:lnSpc>
            <a:spcBef>
              <a:spcPct val="0"/>
            </a:spcBef>
            <a:spcAft>
              <a:spcPct val="35000"/>
            </a:spcAft>
            <a:buNone/>
          </a:pPr>
          <a:r>
            <a:rPr lang="en-US" sz="2500" kern="1200"/>
            <a:t>Data that supports prediction</a:t>
          </a:r>
        </a:p>
      </dsp:txBody>
      <dsp:txXfrm>
        <a:off x="1900154" y="703"/>
        <a:ext cx="4473659" cy="1645155"/>
      </dsp:txXfrm>
    </dsp:sp>
    <dsp:sp modelId="{FF970CC6-351F-493C-BC30-81A6CBF0A888}">
      <dsp:nvSpPr>
        <dsp:cNvPr id="0" name=""/>
        <dsp:cNvSpPr/>
      </dsp:nvSpPr>
      <dsp:spPr>
        <a:xfrm>
          <a:off x="0" y="2057147"/>
          <a:ext cx="6373813" cy="164515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B8943AD-34B5-466B-8867-1818A0F70EB3}">
      <dsp:nvSpPr>
        <dsp:cNvPr id="0" name=""/>
        <dsp:cNvSpPr/>
      </dsp:nvSpPr>
      <dsp:spPr>
        <a:xfrm>
          <a:off x="497659" y="2427307"/>
          <a:ext cx="904835" cy="90483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628B6CD-305C-4866-9F77-F5D2FFF851E0}">
      <dsp:nvSpPr>
        <dsp:cNvPr id="0" name=""/>
        <dsp:cNvSpPr/>
      </dsp:nvSpPr>
      <dsp:spPr>
        <a:xfrm>
          <a:off x="1900154" y="2057147"/>
          <a:ext cx="4473659" cy="16451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112" tIns="174112" rIns="174112" bIns="174112" numCol="1" spcCol="1270" anchor="ctr" anchorCtr="0">
          <a:noAutofit/>
        </a:bodyPr>
        <a:lstStyle/>
        <a:p>
          <a:pPr marL="0" lvl="0" indent="0" algn="l" defTabSz="1111250">
            <a:lnSpc>
              <a:spcPct val="90000"/>
            </a:lnSpc>
            <a:spcBef>
              <a:spcPct val="0"/>
            </a:spcBef>
            <a:spcAft>
              <a:spcPct val="35000"/>
            </a:spcAft>
            <a:buNone/>
          </a:pPr>
          <a:r>
            <a:rPr lang="en-US" sz="2500" kern="1200"/>
            <a:t>Most data used in model</a:t>
          </a:r>
        </a:p>
      </dsp:txBody>
      <dsp:txXfrm>
        <a:off x="1900154" y="2057147"/>
        <a:ext cx="4473659" cy="1645155"/>
      </dsp:txXfrm>
    </dsp:sp>
    <dsp:sp modelId="{5D5922FF-CBBB-4FB2-8832-13174196483E}">
      <dsp:nvSpPr>
        <dsp:cNvPr id="0" name=""/>
        <dsp:cNvSpPr/>
      </dsp:nvSpPr>
      <dsp:spPr>
        <a:xfrm>
          <a:off x="0" y="4113591"/>
          <a:ext cx="6373813" cy="164515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13A83B4-5179-40F1-8B3E-BDB739F10D7A}">
      <dsp:nvSpPr>
        <dsp:cNvPr id="0" name=""/>
        <dsp:cNvSpPr/>
      </dsp:nvSpPr>
      <dsp:spPr>
        <a:xfrm>
          <a:off x="497659" y="4483751"/>
          <a:ext cx="904835" cy="90483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7750CEE-5E17-41C7-A931-41F4F4FD6974}">
      <dsp:nvSpPr>
        <dsp:cNvPr id="0" name=""/>
        <dsp:cNvSpPr/>
      </dsp:nvSpPr>
      <dsp:spPr>
        <a:xfrm>
          <a:off x="1900154" y="4113591"/>
          <a:ext cx="4473659" cy="16451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112" tIns="174112" rIns="174112" bIns="174112" numCol="1" spcCol="1270" anchor="ctr" anchorCtr="0">
          <a:noAutofit/>
        </a:bodyPr>
        <a:lstStyle/>
        <a:p>
          <a:pPr marL="0" lvl="0" indent="0" algn="l" defTabSz="1111250">
            <a:lnSpc>
              <a:spcPct val="90000"/>
            </a:lnSpc>
            <a:spcBef>
              <a:spcPct val="0"/>
            </a:spcBef>
            <a:spcAft>
              <a:spcPct val="35000"/>
            </a:spcAft>
            <a:buNone/>
          </a:pPr>
          <a:r>
            <a:rPr lang="en-US" sz="2500" kern="1200"/>
            <a:t>Useful forecasting utilization</a:t>
          </a:r>
        </a:p>
      </dsp:txBody>
      <dsp:txXfrm>
        <a:off x="1900154" y="4113591"/>
        <a:ext cx="4473659" cy="16451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EC8C8-095A-4577-80EE-62570C469CC1}">
      <dsp:nvSpPr>
        <dsp:cNvPr id="0" name=""/>
        <dsp:cNvSpPr/>
      </dsp:nvSpPr>
      <dsp:spPr>
        <a:xfrm>
          <a:off x="0" y="579396"/>
          <a:ext cx="3119140" cy="19806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C2F649-3A66-4CFE-9E75-1E3AFC6EF76D}">
      <dsp:nvSpPr>
        <dsp:cNvPr id="0" name=""/>
        <dsp:cNvSpPr/>
      </dsp:nvSpPr>
      <dsp:spPr>
        <a:xfrm>
          <a:off x="346571" y="908639"/>
          <a:ext cx="3119140" cy="198065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Presented with missing values in the dataset</a:t>
          </a:r>
        </a:p>
      </dsp:txBody>
      <dsp:txXfrm>
        <a:off x="404582" y="966650"/>
        <a:ext cx="3003118" cy="1864631"/>
      </dsp:txXfrm>
    </dsp:sp>
    <dsp:sp modelId="{46D123A9-9797-409E-A38A-2ACAF368047F}">
      <dsp:nvSpPr>
        <dsp:cNvPr id="0" name=""/>
        <dsp:cNvSpPr/>
      </dsp:nvSpPr>
      <dsp:spPr>
        <a:xfrm>
          <a:off x="3812282" y="579396"/>
          <a:ext cx="3119140" cy="19806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088F65C-E662-4789-8AAB-C3AC39D93CEC}">
      <dsp:nvSpPr>
        <dsp:cNvPr id="0" name=""/>
        <dsp:cNvSpPr/>
      </dsp:nvSpPr>
      <dsp:spPr>
        <a:xfrm>
          <a:off x="4158853" y="908639"/>
          <a:ext cx="3119140" cy="198065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No additional data is available for greater accuracy in predictions</a:t>
          </a:r>
        </a:p>
      </dsp:txBody>
      <dsp:txXfrm>
        <a:off x="4216864" y="966650"/>
        <a:ext cx="3003118" cy="1864631"/>
      </dsp:txXfrm>
    </dsp:sp>
    <dsp:sp modelId="{020F75EC-E667-43EA-B63D-340048A6758B}">
      <dsp:nvSpPr>
        <dsp:cNvPr id="0" name=""/>
        <dsp:cNvSpPr/>
      </dsp:nvSpPr>
      <dsp:spPr>
        <a:xfrm>
          <a:off x="7624564" y="579396"/>
          <a:ext cx="3119140" cy="19806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FDACE4-E763-4148-8B97-71CBEB2C1FA1}">
      <dsp:nvSpPr>
        <dsp:cNvPr id="0" name=""/>
        <dsp:cNvSpPr/>
      </dsp:nvSpPr>
      <dsp:spPr>
        <a:xfrm>
          <a:off x="7971135" y="908639"/>
          <a:ext cx="3119140" cy="198065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Classification Models</a:t>
          </a:r>
        </a:p>
      </dsp:txBody>
      <dsp:txXfrm>
        <a:off x="8029146" y="966650"/>
        <a:ext cx="3003118" cy="186463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2.jpeg>
</file>

<file path=ppt/media/image3.png>
</file>

<file path=ppt/media/image4.png>
</file>

<file path=ppt/media/image5.png>
</file>

<file path=ppt/media/image6.png>
</file>

<file path=ppt/media/image7.sv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32E3C8-6763-4DBC-BCF6-ECAE40396C19}" type="datetimeFigureOut">
              <a:rPr lang="en-US" smtClean="0"/>
              <a:t>7/7/2022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7D58EF-58A6-4122-A5C9-F02E879D3795}" type="slidenum">
              <a:rPr lang="en-US" smtClean="0"/>
              <a:t>‹#›</a:t>
            </a:fld>
            <a:endParaRPr lang="en-US"/>
          </a:p>
        </p:txBody>
      </p:sp>
    </p:spTree>
    <p:extLst>
      <p:ext uri="{BB962C8B-B14F-4D97-AF65-F5344CB8AC3E}">
        <p14:creationId xmlns:p14="http://schemas.microsoft.com/office/powerpoint/2010/main" val="4213901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effectLst/>
                <a:latin typeface="-apple-system"/>
              </a:rPr>
              <a:t>Customers who have taken loans from Lending Club have failed to pay their loans on occasion. </a:t>
            </a:r>
            <a:r>
              <a:rPr lang="en-US" sz="1200" dirty="0">
                <a:latin typeface="-apple-system"/>
              </a:rPr>
              <a:t>To reduce the probability of defaulted loans, Lending Club </a:t>
            </a:r>
            <a:r>
              <a:rPr lang="en-US" sz="1200" b="0" i="0" dirty="0">
                <a:effectLst/>
                <a:latin typeface="-apple-system"/>
              </a:rPr>
              <a:t>would like to predict the likelihood of customers defaulting on their loan using only the information provided in the dataset. Lending Club will be able to use the model to determine how accurate the predictions are for future loan defaults and minimize the risk of future loan defaults.</a:t>
            </a:r>
            <a:endParaRPr lang="en-US" sz="1200" dirty="0"/>
          </a:p>
          <a:p>
            <a:endParaRPr lang="en-US" dirty="0"/>
          </a:p>
        </p:txBody>
      </p:sp>
      <p:sp>
        <p:nvSpPr>
          <p:cNvPr id="4" name="Slide Number Placeholder 3"/>
          <p:cNvSpPr>
            <a:spLocks noGrp="1"/>
          </p:cNvSpPr>
          <p:nvPr>
            <p:ph type="sldNum" sz="quarter" idx="5"/>
          </p:nvPr>
        </p:nvSpPr>
        <p:spPr/>
        <p:txBody>
          <a:bodyPr/>
          <a:lstStyle/>
          <a:p>
            <a:fld id="{B77D58EF-58A6-4122-A5C9-F02E879D3795}" type="slidenum">
              <a:rPr lang="en-US" smtClean="0"/>
              <a:t>2</a:t>
            </a:fld>
            <a:endParaRPr lang="en-US"/>
          </a:p>
        </p:txBody>
      </p:sp>
    </p:spTree>
    <p:extLst>
      <p:ext uri="{BB962C8B-B14F-4D97-AF65-F5344CB8AC3E}">
        <p14:creationId xmlns:p14="http://schemas.microsoft.com/office/powerpoint/2010/main" val="1995683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C9D1D9"/>
                </a:solidFill>
                <a:effectLst/>
                <a:latin typeface="-apple-system"/>
              </a:rPr>
              <a:t>File lending_club_loan_dataset.csv within the repository contains data used for determining loan default predictions. To help the Lending Club, my goal is to predict the "</a:t>
            </a:r>
            <a:r>
              <a:rPr lang="en-US" b="0" i="0" dirty="0" err="1">
                <a:solidFill>
                  <a:srgbClr val="C9D1D9"/>
                </a:solidFill>
                <a:effectLst/>
                <a:latin typeface="-apple-system"/>
              </a:rPr>
              <a:t>bad_loan</a:t>
            </a:r>
            <a:r>
              <a:rPr lang="en-US" b="0" i="0" dirty="0">
                <a:solidFill>
                  <a:srgbClr val="C9D1D9"/>
                </a:solidFill>
                <a:effectLst/>
                <a:latin typeface="-apple-system"/>
              </a:rPr>
              <a:t>" column. This column documents whether the loan was paid or not, where “0” means the loan was paid and “1” means the loan was not paid. The remaining columns of data will be used to help predict the likelihood of loan defaults. </a:t>
            </a:r>
            <a:endParaRPr lang="en-US" dirty="0"/>
          </a:p>
        </p:txBody>
      </p:sp>
      <p:sp>
        <p:nvSpPr>
          <p:cNvPr id="4" name="Slide Number Placeholder 3"/>
          <p:cNvSpPr>
            <a:spLocks noGrp="1"/>
          </p:cNvSpPr>
          <p:nvPr>
            <p:ph type="sldNum" sz="quarter" idx="5"/>
          </p:nvPr>
        </p:nvSpPr>
        <p:spPr/>
        <p:txBody>
          <a:bodyPr/>
          <a:lstStyle/>
          <a:p>
            <a:fld id="{B77D58EF-58A6-4122-A5C9-F02E879D3795}" type="slidenum">
              <a:rPr lang="en-US" smtClean="0"/>
              <a:t>3</a:t>
            </a:fld>
            <a:endParaRPr lang="en-US"/>
          </a:p>
        </p:txBody>
      </p:sp>
    </p:spTree>
    <p:extLst>
      <p:ext uri="{BB962C8B-B14F-4D97-AF65-F5344CB8AC3E}">
        <p14:creationId xmlns:p14="http://schemas.microsoft.com/office/powerpoint/2010/main" val="1391137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C9D1D9"/>
                </a:solidFill>
                <a:effectLst/>
                <a:latin typeface="-apple-system"/>
              </a:rPr>
              <a:t>The scatterplot shows the correlation between the debt-to-income and annual income features with each being marked based on those who defaulted on their loan. From the data, we can determine many low-income customers defaulted on their loan no matter if their debt-to-income ratio is high or low. However, as the annual income increases, we can notice the debt-to-income is less and less customers defaulted on their loan. Stakeholders should be aware many of those with lower debt-to-income ratio and a higher salary will not default their loan.</a:t>
            </a:r>
            <a:endParaRPr lang="en-US" dirty="0"/>
          </a:p>
        </p:txBody>
      </p:sp>
      <p:sp>
        <p:nvSpPr>
          <p:cNvPr id="4" name="Slide Number Placeholder 3"/>
          <p:cNvSpPr>
            <a:spLocks noGrp="1"/>
          </p:cNvSpPr>
          <p:nvPr>
            <p:ph type="sldNum" sz="quarter" idx="5"/>
          </p:nvPr>
        </p:nvSpPr>
        <p:spPr/>
        <p:txBody>
          <a:bodyPr/>
          <a:lstStyle/>
          <a:p>
            <a:fld id="{B77D58EF-58A6-4122-A5C9-F02E879D3795}" type="slidenum">
              <a:rPr lang="en-US" smtClean="0"/>
              <a:t>4</a:t>
            </a:fld>
            <a:endParaRPr lang="en-US"/>
          </a:p>
        </p:txBody>
      </p:sp>
    </p:spTree>
    <p:extLst>
      <p:ext uri="{BB962C8B-B14F-4D97-AF65-F5344CB8AC3E}">
        <p14:creationId xmlns:p14="http://schemas.microsoft.com/office/powerpoint/2010/main" val="3543223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C9D1D9"/>
                </a:solidFill>
                <a:effectLst/>
                <a:latin typeface="-apple-system"/>
              </a:rPr>
              <a:t>This pie chart shows the percentage of defaulted loans based on the dataset. As we can see, 80% of customers paid their loan off, while 20% of customers did not pay their loan off. This data can be used to identify a ratio of customers who pay their loan off or not. We can see for every customer who defaults their loan, 4 customers paid their loans. The objective is to attempt to reduce this failure to pay through a predictive algorithm. </a:t>
            </a:r>
            <a:endParaRPr lang="en-US" dirty="0"/>
          </a:p>
        </p:txBody>
      </p:sp>
      <p:sp>
        <p:nvSpPr>
          <p:cNvPr id="4" name="Slide Number Placeholder 3"/>
          <p:cNvSpPr>
            <a:spLocks noGrp="1"/>
          </p:cNvSpPr>
          <p:nvPr>
            <p:ph type="sldNum" sz="quarter" idx="5"/>
          </p:nvPr>
        </p:nvSpPr>
        <p:spPr/>
        <p:txBody>
          <a:bodyPr/>
          <a:lstStyle/>
          <a:p>
            <a:fld id="{B77D58EF-58A6-4122-A5C9-F02E879D3795}" type="slidenum">
              <a:rPr lang="en-US" smtClean="0"/>
              <a:t>5</a:t>
            </a:fld>
            <a:endParaRPr lang="en-US"/>
          </a:p>
        </p:txBody>
      </p:sp>
    </p:spTree>
    <p:extLst>
      <p:ext uri="{BB962C8B-B14F-4D97-AF65-F5344CB8AC3E}">
        <p14:creationId xmlns:p14="http://schemas.microsoft.com/office/powerpoint/2010/main" val="3683899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few strengths when using the dataset. With most columns utilized in predicting the defaulting of loans, we can have a more accurate model to work with. There are a few columns of little use to the model, which have been assessed and adjusted appropriately. Predicting loan defaults can be useful as it eliminates risks from the business loaning to a customer and a customer putting themselves further into unnecessary debt. </a:t>
            </a:r>
          </a:p>
        </p:txBody>
      </p:sp>
      <p:sp>
        <p:nvSpPr>
          <p:cNvPr id="4" name="Slide Number Placeholder 3"/>
          <p:cNvSpPr>
            <a:spLocks noGrp="1"/>
          </p:cNvSpPr>
          <p:nvPr>
            <p:ph type="sldNum" sz="quarter" idx="5"/>
          </p:nvPr>
        </p:nvSpPr>
        <p:spPr/>
        <p:txBody>
          <a:bodyPr/>
          <a:lstStyle/>
          <a:p>
            <a:fld id="{B77D58EF-58A6-4122-A5C9-F02E879D3795}" type="slidenum">
              <a:rPr lang="en-US" smtClean="0"/>
              <a:t>6</a:t>
            </a:fld>
            <a:endParaRPr lang="en-US"/>
          </a:p>
        </p:txBody>
      </p:sp>
    </p:spTree>
    <p:extLst>
      <p:ext uri="{BB962C8B-B14F-4D97-AF65-F5344CB8AC3E}">
        <p14:creationId xmlns:p14="http://schemas.microsoft.com/office/powerpoint/2010/main" val="50507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Throughout the course of modeling the data, there were a few limitations as well. There is missing data provided by Lending Club, which will cause slight inconsistencies in making predictions. Additionally, we are limited to a few supporting columns to meet our target. With our target being a ‘yes’ or ‘no’ question, we can only use classification models to make this prediction.</a:t>
            </a:r>
          </a:p>
        </p:txBody>
      </p:sp>
      <p:sp>
        <p:nvSpPr>
          <p:cNvPr id="4" name="Slide Number Placeholder 3"/>
          <p:cNvSpPr>
            <a:spLocks noGrp="1"/>
          </p:cNvSpPr>
          <p:nvPr>
            <p:ph type="sldNum" sz="quarter" idx="5"/>
          </p:nvPr>
        </p:nvSpPr>
        <p:spPr/>
        <p:txBody>
          <a:bodyPr/>
          <a:lstStyle/>
          <a:p>
            <a:fld id="{B77D58EF-58A6-4122-A5C9-F02E879D3795}" type="slidenum">
              <a:rPr lang="en-US" smtClean="0"/>
              <a:t>7</a:t>
            </a:fld>
            <a:endParaRPr lang="en-US"/>
          </a:p>
        </p:txBody>
      </p:sp>
    </p:spTree>
    <p:extLst>
      <p:ext uri="{BB962C8B-B14F-4D97-AF65-F5344CB8AC3E}">
        <p14:creationId xmlns:p14="http://schemas.microsoft.com/office/powerpoint/2010/main" val="4279345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C9D1D9"/>
                </a:solidFill>
                <a:effectLst/>
                <a:latin typeface="-apple-system"/>
              </a:rPr>
              <a:t>From the Logistic Regression, KNN, and Random Forest models, the best machine learning model would be the Random Forest model with PCA because it maximized the predictive capability of the risk of future loan defaults. Though the false positives were high, the Random Forest model provided the highest number of true negatives, which minimizes false reports for Lending Tree. This way, Lending Tree can have a better probability to predict if borrowers will not pay and prevent the risk as much as possible.</a:t>
            </a:r>
            <a:endParaRPr lang="en-US" dirty="0"/>
          </a:p>
        </p:txBody>
      </p:sp>
      <p:sp>
        <p:nvSpPr>
          <p:cNvPr id="4" name="Slide Number Placeholder 3"/>
          <p:cNvSpPr>
            <a:spLocks noGrp="1"/>
          </p:cNvSpPr>
          <p:nvPr>
            <p:ph type="sldNum" sz="quarter" idx="5"/>
          </p:nvPr>
        </p:nvSpPr>
        <p:spPr/>
        <p:txBody>
          <a:bodyPr/>
          <a:lstStyle/>
          <a:p>
            <a:fld id="{B77D58EF-58A6-4122-A5C9-F02E879D3795}" type="slidenum">
              <a:rPr lang="en-US" smtClean="0"/>
              <a:t>8</a:t>
            </a:fld>
            <a:endParaRPr lang="en-US"/>
          </a:p>
        </p:txBody>
      </p:sp>
    </p:spTree>
    <p:extLst>
      <p:ext uri="{BB962C8B-B14F-4D97-AF65-F5344CB8AC3E}">
        <p14:creationId xmlns:p14="http://schemas.microsoft.com/office/powerpoint/2010/main" val="29082444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there are any further questions, I can be contacted at alpha.curse@gmail.com.</a:t>
            </a:r>
          </a:p>
        </p:txBody>
      </p:sp>
      <p:sp>
        <p:nvSpPr>
          <p:cNvPr id="4" name="Slide Number Placeholder 3"/>
          <p:cNvSpPr>
            <a:spLocks noGrp="1"/>
          </p:cNvSpPr>
          <p:nvPr>
            <p:ph type="sldNum" sz="quarter" idx="5"/>
          </p:nvPr>
        </p:nvSpPr>
        <p:spPr/>
        <p:txBody>
          <a:bodyPr/>
          <a:lstStyle/>
          <a:p>
            <a:fld id="{B77D58EF-58A6-4122-A5C9-F02E879D3795}" type="slidenum">
              <a:rPr lang="en-US" smtClean="0"/>
              <a:t>9</a:t>
            </a:fld>
            <a:endParaRPr lang="en-US"/>
          </a:p>
        </p:txBody>
      </p:sp>
    </p:spTree>
    <p:extLst>
      <p:ext uri="{BB962C8B-B14F-4D97-AF65-F5344CB8AC3E}">
        <p14:creationId xmlns:p14="http://schemas.microsoft.com/office/powerpoint/2010/main" val="1943050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Thursday, July 7, 2022</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247153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Thursday, July 7, 2022</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9455586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Thursday, July 7, 2022</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072822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Thursday, July 7, 2022</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579803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Thursday, July 7, 2022</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40138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Thursday, July 7, 2022</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8962302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Thursday, July 7, 2022</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2482557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Thursday, July 7, 2022</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4101247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Thursday, July 7, 2022</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88510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Thursday, July 7, 2022</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047613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Thursday, July 7, 2022</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054884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fld id="{246CB39B-5F4C-4A7E-9BE3-AAFD45576D16}" type="datetime2">
              <a:rPr lang="en-US" smtClean="0"/>
              <a:t>Thursday, July 7, 2022</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45623928"/>
      </p:ext>
    </p:extLst>
  </p:cSld>
  <p:clrMap bg1="dk1" tx1="lt1" bg2="dk2" tx2="lt2" accent1="accent1" accent2="accent2" accent3="accent3" accent4="accent4" accent5="accent5" accent6="accent6" hlink="hlink" folHlink="folHlink"/>
  <p:sldLayoutIdLst>
    <p:sldLayoutId id="2147483718" r:id="rId1"/>
    <p:sldLayoutId id="2147483719" r:id="rId2"/>
    <p:sldLayoutId id="2147483720" r:id="rId3"/>
    <p:sldLayoutId id="2147483710" r:id="rId4"/>
    <p:sldLayoutId id="2147483711" r:id="rId5"/>
    <p:sldLayoutId id="2147483712" r:id="rId6"/>
    <p:sldLayoutId id="2147483717" r:id="rId7"/>
    <p:sldLayoutId id="2147483713" r:id="rId8"/>
    <p:sldLayoutId id="2147483714" r:id="rId9"/>
    <p:sldLayoutId id="2147483715" r:id="rId10"/>
    <p:sldLayoutId id="2147483716"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mailto:alpha.curse@gmail.com"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A screenshot of a computer&#10;&#10;Description automatically generated with low confidence">
            <a:extLst>
              <a:ext uri="{FF2B5EF4-FFF2-40B4-BE49-F238E27FC236}">
                <a16:creationId xmlns:a16="http://schemas.microsoft.com/office/drawing/2014/main" id="{A7F7E031-236C-48C2-0171-10171B0BB69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1" y="9738"/>
            <a:ext cx="12192000" cy="6838522"/>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27" name="Rectangle 26">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859713"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7D6547-FF22-9057-9CB4-43172BD72049}"/>
              </a:ext>
            </a:extLst>
          </p:cNvPr>
          <p:cNvSpPr>
            <a:spLocks noGrp="1"/>
          </p:cNvSpPr>
          <p:nvPr>
            <p:ph type="ctrTitle"/>
          </p:nvPr>
        </p:nvSpPr>
        <p:spPr>
          <a:xfrm>
            <a:off x="2909773" y="892450"/>
            <a:ext cx="6372452" cy="3034657"/>
          </a:xfrm>
        </p:spPr>
        <p:txBody>
          <a:bodyPr anchor="b">
            <a:normAutofit/>
          </a:bodyPr>
          <a:lstStyle/>
          <a:p>
            <a:pPr algn="ctr"/>
            <a:r>
              <a:rPr lang="en-US" sz="4800" b="1" dirty="0"/>
              <a:t>Loan Default Predictions</a:t>
            </a:r>
            <a:br>
              <a:rPr lang="en-US" sz="4800" dirty="0"/>
            </a:br>
            <a:endParaRPr lang="en-US" sz="4800" dirty="0"/>
          </a:p>
        </p:txBody>
      </p:sp>
      <p:sp>
        <p:nvSpPr>
          <p:cNvPr id="29" name="Rectangle 28">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476C111E-5A67-C54B-084A-F23BAB2D4116}"/>
              </a:ext>
            </a:extLst>
          </p:cNvPr>
          <p:cNvSpPr>
            <a:spLocks noGrp="1"/>
          </p:cNvSpPr>
          <p:nvPr>
            <p:ph type="subTitle" idx="1"/>
          </p:nvPr>
        </p:nvSpPr>
        <p:spPr>
          <a:xfrm>
            <a:off x="4313236" y="3984275"/>
            <a:ext cx="3565525" cy="2289419"/>
          </a:xfrm>
        </p:spPr>
        <p:txBody>
          <a:bodyPr>
            <a:normAutofit/>
          </a:bodyPr>
          <a:lstStyle/>
          <a:p>
            <a:pPr algn="ctr"/>
            <a:r>
              <a:rPr lang="en-US" sz="2000" dirty="0">
                <a:solidFill>
                  <a:schemeClr val="tx1">
                    <a:alpha val="60000"/>
                  </a:schemeClr>
                </a:solidFill>
              </a:rPr>
              <a:t>By: Tyler Brown</a:t>
            </a:r>
          </a:p>
        </p:txBody>
      </p:sp>
    </p:spTree>
    <p:extLst>
      <p:ext uri="{BB962C8B-B14F-4D97-AF65-F5344CB8AC3E}">
        <p14:creationId xmlns:p14="http://schemas.microsoft.com/office/powerpoint/2010/main" val="393969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BF44DD-FC1E-D689-8D05-BD499DDE042D}"/>
              </a:ext>
            </a:extLst>
          </p:cNvPr>
          <p:cNvSpPr>
            <a:spLocks noGrp="1"/>
          </p:cNvSpPr>
          <p:nvPr>
            <p:ph type="title"/>
          </p:nvPr>
        </p:nvSpPr>
        <p:spPr>
          <a:xfrm>
            <a:off x="550864" y="549275"/>
            <a:ext cx="3565524" cy="1997855"/>
          </a:xfrm>
        </p:spPr>
        <p:txBody>
          <a:bodyPr wrap="square" anchor="b">
            <a:normAutofit/>
          </a:bodyPr>
          <a:lstStyle/>
          <a:p>
            <a:pPr>
              <a:lnSpc>
                <a:spcPct val="90000"/>
              </a:lnSpc>
            </a:pPr>
            <a:r>
              <a:rPr lang="en-US" dirty="0"/>
              <a:t>Lending Club Problem</a:t>
            </a:r>
          </a:p>
        </p:txBody>
      </p:sp>
      <p:sp>
        <p:nvSpPr>
          <p:cNvPr id="3" name="Content Placeholder 2">
            <a:extLst>
              <a:ext uri="{FF2B5EF4-FFF2-40B4-BE49-F238E27FC236}">
                <a16:creationId xmlns:a16="http://schemas.microsoft.com/office/drawing/2014/main" id="{3476CF91-1785-4268-31B4-7875B5296A90}"/>
              </a:ext>
            </a:extLst>
          </p:cNvPr>
          <p:cNvSpPr>
            <a:spLocks noGrp="1"/>
          </p:cNvSpPr>
          <p:nvPr>
            <p:ph idx="1"/>
          </p:nvPr>
        </p:nvSpPr>
        <p:spPr>
          <a:xfrm>
            <a:off x="550863" y="2678400"/>
            <a:ext cx="3565525" cy="3414425"/>
          </a:xfrm>
        </p:spPr>
        <p:txBody>
          <a:bodyPr anchor="t">
            <a:normAutofit/>
          </a:bodyPr>
          <a:lstStyle/>
          <a:p>
            <a:r>
              <a:rPr lang="en-US" sz="2000" dirty="0">
                <a:latin typeface="Times New Roman" panose="02020603050405020304" pitchFamily="18" charset="0"/>
                <a:cs typeface="Times New Roman" panose="02020603050405020304" pitchFamily="18" charset="0"/>
              </a:rPr>
              <a:t>Customers are defaulting on their loans</a:t>
            </a:r>
          </a:p>
          <a:p>
            <a:r>
              <a:rPr lang="en-US" sz="2000" dirty="0">
                <a:latin typeface="Times New Roman" panose="02020603050405020304" pitchFamily="18" charset="0"/>
                <a:cs typeface="Times New Roman" panose="02020603050405020304" pitchFamily="18" charset="0"/>
              </a:rPr>
              <a:t>Easier way to accept or refuse loan applications</a:t>
            </a:r>
          </a:p>
          <a:p>
            <a:r>
              <a:rPr lang="en-US" sz="2000" dirty="0">
                <a:latin typeface="Times New Roman" panose="02020603050405020304" pitchFamily="18" charset="0"/>
                <a:cs typeface="Times New Roman" panose="02020603050405020304" pitchFamily="18" charset="0"/>
              </a:rPr>
              <a:t>Minimize possible future loan defaults</a:t>
            </a:r>
          </a:p>
        </p:txBody>
      </p:sp>
      <p:pic>
        <p:nvPicPr>
          <p:cNvPr id="5" name="Picture 4">
            <a:extLst>
              <a:ext uri="{FF2B5EF4-FFF2-40B4-BE49-F238E27FC236}">
                <a16:creationId xmlns:a16="http://schemas.microsoft.com/office/drawing/2014/main" id="{04E7F0D1-1CE7-12E9-B986-B59DBEE8277D}"/>
              </a:ext>
            </a:extLst>
          </p:cNvPr>
          <p:cNvPicPr>
            <a:picLocks noChangeAspect="1"/>
          </p:cNvPicPr>
          <p:nvPr/>
        </p:nvPicPr>
        <p:blipFill rotWithShape="1">
          <a:blip r:embed="rId3"/>
          <a:srcRect l="7684" r="29643"/>
          <a:stretch/>
        </p:blipFill>
        <p:spPr>
          <a:xfrm>
            <a:off x="4550899" y="10"/>
            <a:ext cx="7641102" cy="6857990"/>
          </a:xfrm>
          <a:custGeom>
            <a:avLst/>
            <a:gdLst/>
            <a:ahLst/>
            <a:cxnLst/>
            <a:rect l="l" t="t" r="r" b="b"/>
            <a:pathLst>
              <a:path w="7641102" h="6858000">
                <a:moveTo>
                  <a:pt x="0" y="0"/>
                </a:moveTo>
                <a:lnTo>
                  <a:pt x="7641102" y="0"/>
                </a:lnTo>
                <a:lnTo>
                  <a:pt x="7641102" y="6858000"/>
                </a:lnTo>
                <a:lnTo>
                  <a:pt x="0" y="6858000"/>
                </a:lnTo>
                <a:close/>
              </a:path>
            </a:pathLst>
          </a:custGeom>
        </p:spPr>
      </p:pic>
      <p:sp>
        <p:nvSpPr>
          <p:cNvPr id="11" name="Rectangle 10">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0876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8A00A08-E4E6-4184-B484-E0E034072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171" y="13882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2" name="Group 21">
            <a:extLst>
              <a:ext uri="{FF2B5EF4-FFF2-40B4-BE49-F238E27FC236}">
                <a16:creationId xmlns:a16="http://schemas.microsoft.com/office/drawing/2014/main" id="{0780E404-3121-4F33-AF2D-65F659A977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7675" y="288981"/>
            <a:ext cx="1262947" cy="1335600"/>
            <a:chOff x="2678417" y="2427951"/>
            <a:chExt cx="1262947" cy="1335600"/>
          </a:xfrm>
        </p:grpSpPr>
        <p:sp>
          <p:nvSpPr>
            <p:cNvPr id="23" name="Freeform: Shape 22">
              <a:extLst>
                <a:ext uri="{FF2B5EF4-FFF2-40B4-BE49-F238E27FC236}">
                  <a16:creationId xmlns:a16="http://schemas.microsoft.com/office/drawing/2014/main" id="{2339341D-8322-49F1-91DA-6D115CCAE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3">
              <a:extLst>
                <a:ext uri="{FF2B5EF4-FFF2-40B4-BE49-F238E27FC236}">
                  <a16:creationId xmlns:a16="http://schemas.microsoft.com/office/drawing/2014/main" id="{7EB9DB0E-3B0E-411A-9274-448D565CA4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DC3C8269-3453-CC1D-CF7E-77B4817648C3}"/>
              </a:ext>
            </a:extLst>
          </p:cNvPr>
          <p:cNvSpPr>
            <a:spLocks noGrp="1"/>
          </p:cNvSpPr>
          <p:nvPr>
            <p:ph type="ctrTitle"/>
          </p:nvPr>
        </p:nvSpPr>
        <p:spPr>
          <a:xfrm>
            <a:off x="550864" y="549276"/>
            <a:ext cx="3565524" cy="820502"/>
          </a:xfrm>
        </p:spPr>
        <p:txBody>
          <a:bodyPr anchor="b">
            <a:normAutofit/>
          </a:bodyPr>
          <a:lstStyle/>
          <a:p>
            <a:r>
              <a:rPr lang="en-US" sz="4800" dirty="0"/>
              <a:t>The Dataset</a:t>
            </a:r>
          </a:p>
        </p:txBody>
      </p:sp>
      <p:grpSp>
        <p:nvGrpSpPr>
          <p:cNvPr id="26" name="Group 25">
            <a:extLst>
              <a:ext uri="{FF2B5EF4-FFF2-40B4-BE49-F238E27FC236}">
                <a16:creationId xmlns:a16="http://schemas.microsoft.com/office/drawing/2014/main" id="{4B158E9A-DBF4-4AA7-B6B7-8C8EB2FBDD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25249" y="5435090"/>
            <a:ext cx="762805" cy="734873"/>
            <a:chOff x="7950336" y="1300590"/>
            <a:chExt cx="762805" cy="734873"/>
          </a:xfrm>
        </p:grpSpPr>
        <p:sp>
          <p:nvSpPr>
            <p:cNvPr id="27" name="Freeform 5">
              <a:extLst>
                <a:ext uri="{FF2B5EF4-FFF2-40B4-BE49-F238E27FC236}">
                  <a16:creationId xmlns:a16="http://schemas.microsoft.com/office/drawing/2014/main" id="{6150ACFD-AEC6-42A3-A5A7-E7AD6B13E0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Freeform 6">
              <a:extLst>
                <a:ext uri="{FF2B5EF4-FFF2-40B4-BE49-F238E27FC236}">
                  <a16:creationId xmlns:a16="http://schemas.microsoft.com/office/drawing/2014/main" id="{DB4D1217-FEB1-4D2A-80F4-C227B66D72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Freeform 8">
              <a:extLst>
                <a:ext uri="{FF2B5EF4-FFF2-40B4-BE49-F238E27FC236}">
                  <a16:creationId xmlns:a16="http://schemas.microsoft.com/office/drawing/2014/main" id="{0BCA7138-22BA-4785-8B3D-9D45213E8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Content Placeholder 2">
            <a:extLst>
              <a:ext uri="{FF2B5EF4-FFF2-40B4-BE49-F238E27FC236}">
                <a16:creationId xmlns:a16="http://schemas.microsoft.com/office/drawing/2014/main" id="{A5AEC932-1777-A41B-A347-02CFEC072964}"/>
              </a:ext>
            </a:extLst>
          </p:cNvPr>
          <p:cNvSpPr>
            <a:spLocks noGrp="1"/>
          </p:cNvSpPr>
          <p:nvPr>
            <p:ph type="subTitle" idx="1"/>
          </p:nvPr>
        </p:nvSpPr>
        <p:spPr>
          <a:xfrm>
            <a:off x="550861" y="1565917"/>
            <a:ext cx="3565525" cy="4717455"/>
          </a:xfrm>
        </p:spPr>
        <p:txBody>
          <a:bodyPr numCol="2">
            <a:normAutofit fontScale="92500" lnSpcReduction="20000"/>
          </a:bodyPr>
          <a:lstStyle/>
          <a:p>
            <a:pPr>
              <a:lnSpc>
                <a:spcPct val="90000"/>
              </a:lnSpc>
              <a:buFont typeface="Arial" panose="020B0604020202020204" pitchFamily="34" charset="0"/>
              <a:buChar char="•"/>
            </a:pPr>
            <a:r>
              <a:rPr lang="en-US" sz="1100" b="1" i="0" dirty="0">
                <a:solidFill>
                  <a:schemeClr val="tx1">
                    <a:alpha val="60000"/>
                  </a:schemeClr>
                </a:solidFill>
                <a:effectLst/>
                <a:latin typeface="Times New Roman" panose="02020603050405020304" pitchFamily="18" charset="0"/>
                <a:cs typeface="Times New Roman" panose="02020603050405020304" pitchFamily="18" charset="0"/>
              </a:rPr>
              <a:t>id</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Unique ID of the loan application.</a:t>
            </a:r>
          </a:p>
          <a:p>
            <a:pPr>
              <a:lnSpc>
                <a:spcPct val="90000"/>
              </a:lnSpc>
              <a:buFont typeface="Arial" panose="020B0604020202020204" pitchFamily="34" charset="0"/>
              <a:buChar char="•"/>
            </a:pPr>
            <a:r>
              <a:rPr lang="en-US" sz="1100" b="1" i="0" dirty="0">
                <a:solidFill>
                  <a:schemeClr val="tx1">
                    <a:alpha val="60000"/>
                  </a:schemeClr>
                </a:solidFill>
                <a:effectLst/>
                <a:latin typeface="Times New Roman" panose="02020603050405020304" pitchFamily="18" charset="0"/>
                <a:cs typeface="Times New Roman" panose="02020603050405020304" pitchFamily="18" charset="0"/>
              </a:rPr>
              <a:t>grade</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LC assigned loan grade.</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annual_inc</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The self-reported annual income provided by the borrower during registration.</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short_emp</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1 when employed for 1 year or less.</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emp_length_num</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Employment length in years. Possible values are between 0 and 10 where 0 means less than one year and 10 means ten or more years.</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home_ownership</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Type of home ownership.</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dti</a:t>
            </a:r>
            <a:r>
              <a:rPr lang="en-US" sz="1100" b="1" i="0" dirty="0">
                <a:solidFill>
                  <a:schemeClr val="tx1">
                    <a:alpha val="60000"/>
                  </a:schemeClr>
                </a:solidFill>
                <a:effectLst/>
                <a:latin typeface="Times New Roman" panose="02020603050405020304" pitchFamily="18" charset="0"/>
                <a:cs typeface="Times New Roman" panose="02020603050405020304" pitchFamily="18" charset="0"/>
              </a:rPr>
              <a:t> (Debt-To-Income Ratio)</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A ratio calculated using the borrower’s total monthly debt payments on the total debt obligations, excluding mortgage and the requested LC loan, divided by the borrower’s self-reported monthly income.</a:t>
            </a:r>
          </a:p>
          <a:p>
            <a:pPr>
              <a:lnSpc>
                <a:spcPct val="90000"/>
              </a:lnSpc>
              <a:buFont typeface="Arial" panose="020B0604020202020204" pitchFamily="34" charset="0"/>
              <a:buChar char="•"/>
            </a:pPr>
            <a:r>
              <a:rPr lang="en-US" sz="1100" b="1" i="0" dirty="0">
                <a:solidFill>
                  <a:schemeClr val="tx1">
                    <a:alpha val="60000"/>
                  </a:schemeClr>
                </a:solidFill>
                <a:effectLst/>
                <a:latin typeface="Times New Roman" panose="02020603050405020304" pitchFamily="18" charset="0"/>
                <a:cs typeface="Times New Roman" panose="02020603050405020304" pitchFamily="18" charset="0"/>
              </a:rPr>
              <a:t>purpose</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A category provided by the borrower for the loan request.</a:t>
            </a:r>
          </a:p>
          <a:p>
            <a:pPr>
              <a:lnSpc>
                <a:spcPct val="90000"/>
              </a:lnSpc>
              <a:buFont typeface="Arial" panose="020B0604020202020204" pitchFamily="34" charset="0"/>
              <a:buChar char="•"/>
            </a:pPr>
            <a:endParaRPr lang="en-US" sz="1100" b="1" i="0" dirty="0">
              <a:solidFill>
                <a:schemeClr val="tx1">
                  <a:alpha val="60000"/>
                </a:schemeClr>
              </a:solidFill>
              <a:effectLst/>
              <a:latin typeface="Times New Roman" panose="02020603050405020304" pitchFamily="18" charset="0"/>
              <a:cs typeface="Times New Roman" panose="02020603050405020304" pitchFamily="18" charset="0"/>
            </a:endParaRPr>
          </a:p>
          <a:p>
            <a:pPr>
              <a:lnSpc>
                <a:spcPct val="90000"/>
              </a:lnSpc>
              <a:buFont typeface="Arial" panose="020B0604020202020204" pitchFamily="34" charset="0"/>
              <a:buChar char="•"/>
            </a:pPr>
            <a:r>
              <a:rPr lang="en-US" sz="1100" b="1" i="0" dirty="0">
                <a:solidFill>
                  <a:schemeClr val="tx1">
                    <a:alpha val="60000"/>
                  </a:schemeClr>
                </a:solidFill>
                <a:effectLst/>
                <a:latin typeface="Times New Roman" panose="02020603050405020304" pitchFamily="18" charset="0"/>
                <a:cs typeface="Times New Roman" panose="02020603050405020304" pitchFamily="18" charset="0"/>
              </a:rPr>
              <a:t>term</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The number of payments on the loan. Values are in months and can be either 36 or 60.</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last_delinq_none</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1 when the borrower had at least one event of delinquency.</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last_major_derog_none</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1 borrower had at least 90 days of a bad rating.</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revol_util</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Revolving line utilization rate, or the amount of credit the borrower is using relative to all available revolving credit.</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total_rec_late_fee</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Late fees received to date.</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od_ratio</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Overdraft ratio.</a:t>
            </a:r>
          </a:p>
          <a:p>
            <a:pPr>
              <a:lnSpc>
                <a:spcPct val="90000"/>
              </a:lnSpc>
              <a:buFont typeface="Arial" panose="020B0604020202020204" pitchFamily="34" charset="0"/>
              <a:buChar char="•"/>
            </a:pPr>
            <a:r>
              <a:rPr lang="en-US" sz="1100" b="1" i="0" dirty="0" err="1">
                <a:solidFill>
                  <a:schemeClr val="tx1">
                    <a:alpha val="60000"/>
                  </a:schemeClr>
                </a:solidFill>
                <a:effectLst/>
                <a:latin typeface="Times New Roman" panose="02020603050405020304" pitchFamily="18" charset="0"/>
                <a:cs typeface="Times New Roman" panose="02020603050405020304" pitchFamily="18" charset="0"/>
              </a:rPr>
              <a:t>bad_loan</a:t>
            </a:r>
            <a:r>
              <a:rPr lang="en-US" sz="1100" b="0" i="0" dirty="0">
                <a:solidFill>
                  <a:schemeClr val="tx1">
                    <a:alpha val="60000"/>
                  </a:schemeClr>
                </a:solidFill>
                <a:effectLst/>
                <a:latin typeface="Times New Roman" panose="02020603050405020304" pitchFamily="18" charset="0"/>
                <a:cs typeface="Times New Roman" panose="02020603050405020304" pitchFamily="18" charset="0"/>
              </a:rPr>
              <a:t>: 1 when a loan was not paid (target).</a:t>
            </a:r>
          </a:p>
          <a:p>
            <a:pPr>
              <a:lnSpc>
                <a:spcPct val="90000"/>
              </a:lnSpc>
              <a:buFont typeface="Arial" panose="020B0604020202020204" pitchFamily="34" charset="0"/>
              <a:buChar char="•"/>
            </a:pPr>
            <a:endParaRPr lang="en-US" sz="500" b="0" i="0" dirty="0">
              <a:solidFill>
                <a:schemeClr val="tx1">
                  <a:alpha val="60000"/>
                </a:schemeClr>
              </a:solidFill>
              <a:effectLst/>
              <a:latin typeface="Times New Roman" panose="02020603050405020304" pitchFamily="18" charset="0"/>
              <a:cs typeface="Times New Roman" panose="02020603050405020304" pitchFamily="18" charset="0"/>
            </a:endParaRPr>
          </a:p>
          <a:p>
            <a:pPr>
              <a:lnSpc>
                <a:spcPct val="90000"/>
              </a:lnSpc>
            </a:pPr>
            <a:endParaRPr lang="en-US" sz="500" dirty="0">
              <a:solidFill>
                <a:schemeClr val="tx1">
                  <a:alpha val="60000"/>
                </a:schemeClr>
              </a:solidFill>
            </a:endParaRPr>
          </a:p>
        </p:txBody>
      </p:sp>
      <p:pic>
        <p:nvPicPr>
          <p:cNvPr id="5" name="Video 4">
            <a:extLst>
              <a:ext uri="{FF2B5EF4-FFF2-40B4-BE49-F238E27FC236}">
                <a16:creationId xmlns:a16="http://schemas.microsoft.com/office/drawing/2014/main" id="{D65D583D-A658-4352-916C-88ABA333CB5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4295776" y="1369777"/>
            <a:ext cx="7345363" cy="4120032"/>
          </a:xfrm>
          <a:custGeom>
            <a:avLst/>
            <a:gdLst/>
            <a:ahLst/>
            <a:cxnLst/>
            <a:rect l="l" t="t" r="r" b="b"/>
            <a:pathLst>
              <a:path w="7345363" h="5761037">
                <a:moveTo>
                  <a:pt x="0" y="0"/>
                </a:moveTo>
                <a:lnTo>
                  <a:pt x="7345363" y="0"/>
                </a:lnTo>
                <a:lnTo>
                  <a:pt x="7345363" y="5761037"/>
                </a:lnTo>
                <a:lnTo>
                  <a:pt x="0" y="5761037"/>
                </a:lnTo>
                <a:close/>
              </a:path>
            </a:pathLst>
          </a:custGeom>
        </p:spPr>
      </p:pic>
    </p:spTree>
    <p:extLst>
      <p:ext uri="{BB962C8B-B14F-4D97-AF65-F5344CB8AC3E}">
        <p14:creationId xmlns:p14="http://schemas.microsoft.com/office/powerpoint/2010/main" val="1506864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5" name="Freeform: Shape 14">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Oval 15">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Oval 16">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Freeform: Shape 17">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20" name="Rectangle 19">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7C460DDF-5C16-3E5B-72E4-9DB98FDFC8F9}"/>
              </a:ext>
            </a:extLst>
          </p:cNvPr>
          <p:cNvSpPr>
            <a:spLocks noGrp="1"/>
          </p:cNvSpPr>
          <p:nvPr>
            <p:ph type="title"/>
          </p:nvPr>
        </p:nvSpPr>
        <p:spPr>
          <a:xfrm>
            <a:off x="550864" y="549275"/>
            <a:ext cx="3565524" cy="1997855"/>
          </a:xfrm>
        </p:spPr>
        <p:txBody>
          <a:bodyPr vert="horz" wrap="square" lIns="0" tIns="0" rIns="0" bIns="0" rtlCol="0" anchor="b" anchorCtr="0">
            <a:normAutofit/>
          </a:bodyPr>
          <a:lstStyle/>
          <a:p>
            <a:pPr>
              <a:lnSpc>
                <a:spcPct val="90000"/>
              </a:lnSpc>
            </a:pPr>
            <a:r>
              <a:rPr lang="en-US" sz="3400" kern="1200" dirty="0">
                <a:solidFill>
                  <a:schemeClr val="tx1"/>
                </a:solidFill>
                <a:latin typeface="+mj-lt"/>
                <a:ea typeface="+mj-ea"/>
                <a:cs typeface="+mj-cs"/>
              </a:rPr>
              <a:t>Correlation Between Annual Income and Debt-to-Income</a:t>
            </a:r>
          </a:p>
        </p:txBody>
      </p:sp>
      <p:sp>
        <p:nvSpPr>
          <p:cNvPr id="7" name="Text Placeholder 6">
            <a:extLst>
              <a:ext uri="{FF2B5EF4-FFF2-40B4-BE49-F238E27FC236}">
                <a16:creationId xmlns:a16="http://schemas.microsoft.com/office/drawing/2014/main" id="{EEC41D95-CD50-8C2F-5232-E83742F282AD}"/>
              </a:ext>
            </a:extLst>
          </p:cNvPr>
          <p:cNvSpPr>
            <a:spLocks noGrp="1"/>
          </p:cNvSpPr>
          <p:nvPr>
            <p:ph type="body" sz="half" idx="2"/>
          </p:nvPr>
        </p:nvSpPr>
        <p:spPr>
          <a:xfrm>
            <a:off x="550863" y="2678400"/>
            <a:ext cx="3565525" cy="3414425"/>
          </a:xfrm>
        </p:spPr>
        <p:txBody>
          <a:bodyPr vert="horz" wrap="square" lIns="0" tIns="0" rIns="0" bIns="0" rtlCol="0" anchor="t">
            <a:normAutofit/>
          </a:bodyPr>
          <a:lstStyle/>
          <a:p>
            <a:pPr marL="285750" indent="-228600">
              <a:buFont typeface="Arial" panose="020B0604020202020204" pitchFamily="34" charset="0"/>
              <a:buChar char="•"/>
            </a:pPr>
            <a:r>
              <a:rPr lang="en-US" b="0" i="0">
                <a:effectLst/>
              </a:rPr>
              <a:t>many low-income customers defaulted on their loan no matter if their debt-to-income ratio is high or low</a:t>
            </a:r>
          </a:p>
          <a:p>
            <a:pPr marL="285750" indent="-228600">
              <a:buFont typeface="Arial" panose="020B0604020202020204" pitchFamily="34" charset="0"/>
              <a:buChar char="•"/>
            </a:pPr>
            <a:r>
              <a:rPr lang="en-US" b="0" i="0">
                <a:effectLst/>
              </a:rPr>
              <a:t>the annual income increases, the debt-to-income is less, and fewer customers defaulted on their loan</a:t>
            </a:r>
          </a:p>
          <a:p>
            <a:pPr marL="285750" indent="-228600">
              <a:buFont typeface="Arial" panose="020B0604020202020204" pitchFamily="34" charset="0"/>
              <a:buChar char="•"/>
            </a:pPr>
            <a:r>
              <a:rPr lang="en-US"/>
              <a:t>customers with </a:t>
            </a:r>
            <a:r>
              <a:rPr lang="en-US" b="0" i="0">
                <a:effectLst/>
              </a:rPr>
              <a:t>lower debt-to-income ratio and a higher salary will not default their loan</a:t>
            </a:r>
            <a:endParaRPr lang="en-US"/>
          </a:p>
        </p:txBody>
      </p:sp>
      <p:pic>
        <p:nvPicPr>
          <p:cNvPr id="9" name="Content Placeholder 8" descr="Chart, scatter chart&#10;&#10;Description automatically generated">
            <a:extLst>
              <a:ext uri="{FF2B5EF4-FFF2-40B4-BE49-F238E27FC236}">
                <a16:creationId xmlns:a16="http://schemas.microsoft.com/office/drawing/2014/main" id="{195EA53E-E48F-4B9F-8CEB-0774B08DB15B}"/>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5198" r="1" b="1"/>
          <a:stretch/>
        </p:blipFill>
        <p:spPr>
          <a:xfrm>
            <a:off x="4550899" y="10"/>
            <a:ext cx="7641102" cy="6857990"/>
          </a:xfrm>
          <a:custGeom>
            <a:avLst/>
            <a:gdLst/>
            <a:ahLst/>
            <a:cxnLst/>
            <a:rect l="l" t="t" r="r" b="b"/>
            <a:pathLst>
              <a:path w="7641102" h="6858000">
                <a:moveTo>
                  <a:pt x="0" y="0"/>
                </a:moveTo>
                <a:lnTo>
                  <a:pt x="7641102" y="0"/>
                </a:lnTo>
                <a:lnTo>
                  <a:pt x="7641102" y="6858000"/>
                </a:lnTo>
                <a:lnTo>
                  <a:pt x="0" y="6858000"/>
                </a:lnTo>
                <a:close/>
              </a:path>
            </a:pathLst>
          </a:custGeom>
        </p:spPr>
      </p:pic>
      <p:sp>
        <p:nvSpPr>
          <p:cNvPr id="22" name="Rectangle 21">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0136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2" name="Freeform: Shape 1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 name="Oval 1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Freeform: Shape 1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17" name="Rectangle 1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B0F18A-4EF6-FA13-C946-BDD87AD660EE}"/>
              </a:ext>
            </a:extLst>
          </p:cNvPr>
          <p:cNvSpPr>
            <a:spLocks noGrp="1"/>
          </p:cNvSpPr>
          <p:nvPr>
            <p:ph type="title"/>
          </p:nvPr>
        </p:nvSpPr>
        <p:spPr>
          <a:xfrm>
            <a:off x="6201412" y="549275"/>
            <a:ext cx="5437185" cy="1997855"/>
          </a:xfrm>
        </p:spPr>
        <p:txBody>
          <a:bodyPr vert="horz" wrap="square" lIns="0" tIns="0" rIns="0" bIns="0" rtlCol="0" anchor="b" anchorCtr="0">
            <a:normAutofit/>
          </a:bodyPr>
          <a:lstStyle/>
          <a:p>
            <a:r>
              <a:rPr lang="en-US" sz="4800"/>
              <a:t>Loan Default Percentages</a:t>
            </a:r>
          </a:p>
        </p:txBody>
      </p:sp>
      <p:pic>
        <p:nvPicPr>
          <p:cNvPr id="6" name="Content Placeholder 5" descr="Chart, pie chart&#10;&#10;Description automatically generated">
            <a:extLst>
              <a:ext uri="{FF2B5EF4-FFF2-40B4-BE49-F238E27FC236}">
                <a16:creationId xmlns:a16="http://schemas.microsoft.com/office/drawing/2014/main" id="{5DEC869C-8976-D4AF-82C6-DCA752F241A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3403" y="1004208"/>
            <a:ext cx="5092062" cy="4849583"/>
          </a:xfrm>
          <a:custGeom>
            <a:avLst/>
            <a:gdLst/>
            <a:ahLst/>
            <a:cxnLst/>
            <a:rect l="l" t="t" r="r" b="b"/>
            <a:pathLst>
              <a:path w="5092062" h="5759450">
                <a:moveTo>
                  <a:pt x="0" y="0"/>
                </a:moveTo>
                <a:lnTo>
                  <a:pt x="5092062" y="0"/>
                </a:lnTo>
                <a:lnTo>
                  <a:pt x="5092062" y="5759450"/>
                </a:lnTo>
                <a:lnTo>
                  <a:pt x="0" y="5759450"/>
                </a:lnTo>
                <a:close/>
              </a:path>
            </a:pathLst>
          </a:custGeom>
        </p:spPr>
      </p:pic>
      <p:sp>
        <p:nvSpPr>
          <p:cNvPr id="4" name="Text Placeholder 3">
            <a:extLst>
              <a:ext uri="{FF2B5EF4-FFF2-40B4-BE49-F238E27FC236}">
                <a16:creationId xmlns:a16="http://schemas.microsoft.com/office/drawing/2014/main" id="{369E58A0-74CB-85A3-6D60-8BACF69F9AE8}"/>
              </a:ext>
            </a:extLst>
          </p:cNvPr>
          <p:cNvSpPr>
            <a:spLocks noGrp="1"/>
          </p:cNvSpPr>
          <p:nvPr>
            <p:ph type="body" sz="half" idx="2"/>
          </p:nvPr>
        </p:nvSpPr>
        <p:spPr>
          <a:xfrm>
            <a:off x="6201410" y="2677306"/>
            <a:ext cx="5437187" cy="3415519"/>
          </a:xfrm>
        </p:spPr>
        <p:txBody>
          <a:bodyPr vert="horz" wrap="square" lIns="0" tIns="0" rIns="0" bIns="0" rtlCol="0" anchor="t">
            <a:normAutofit/>
          </a:bodyPr>
          <a:lstStyle/>
          <a:p>
            <a:pPr marL="285750" indent="-228600">
              <a:buFont typeface="Arial" panose="020B0604020202020204" pitchFamily="34" charset="0"/>
              <a:buChar char="•"/>
            </a:pPr>
            <a:r>
              <a:rPr lang="en-US" sz="2000"/>
              <a:t>80% of customers paid their loans</a:t>
            </a:r>
          </a:p>
          <a:p>
            <a:pPr marL="285750" indent="-228600">
              <a:buFont typeface="Arial" panose="020B0604020202020204" pitchFamily="34" charset="0"/>
              <a:buChar char="•"/>
            </a:pPr>
            <a:endParaRPr lang="en-US" sz="2000"/>
          </a:p>
          <a:p>
            <a:pPr marL="285750" indent="-228600">
              <a:buFont typeface="Arial" panose="020B0604020202020204" pitchFamily="34" charset="0"/>
              <a:buChar char="•"/>
            </a:pPr>
            <a:r>
              <a:rPr lang="en-US" sz="2000"/>
              <a:t>20% of customers failed to pay their loans</a:t>
            </a:r>
          </a:p>
          <a:p>
            <a:pPr marL="285750" indent="-228600">
              <a:buFont typeface="Arial" panose="020B0604020202020204" pitchFamily="34" charset="0"/>
              <a:buChar char="•"/>
            </a:pPr>
            <a:endParaRPr lang="en-US" sz="2000"/>
          </a:p>
          <a:p>
            <a:pPr marL="285750" indent="-228600">
              <a:buFont typeface="Arial" panose="020B0604020202020204" pitchFamily="34" charset="0"/>
              <a:buChar char="•"/>
            </a:pPr>
            <a:r>
              <a:rPr lang="en-US" sz="2000"/>
              <a:t>1 of 5 customers default their loan</a:t>
            </a:r>
          </a:p>
        </p:txBody>
      </p:sp>
    </p:spTree>
    <p:extLst>
      <p:ext uri="{BB962C8B-B14F-4D97-AF65-F5344CB8AC3E}">
        <p14:creationId xmlns:p14="http://schemas.microsoft.com/office/powerpoint/2010/main" val="3143636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C73BBD-2BEB-28E3-694B-6ABCFA8E98A0}"/>
              </a:ext>
            </a:extLst>
          </p:cNvPr>
          <p:cNvSpPr>
            <a:spLocks noGrp="1"/>
          </p:cNvSpPr>
          <p:nvPr>
            <p:ph type="title"/>
          </p:nvPr>
        </p:nvSpPr>
        <p:spPr>
          <a:xfrm>
            <a:off x="550863" y="549275"/>
            <a:ext cx="3565525" cy="5543549"/>
          </a:xfrm>
        </p:spPr>
        <p:txBody>
          <a:bodyPr wrap="square" anchor="ctr">
            <a:normAutofit/>
          </a:bodyPr>
          <a:lstStyle/>
          <a:p>
            <a:r>
              <a:rPr lang="en-US" dirty="0">
                <a:latin typeface="Times New Roman" panose="02020603050405020304" pitchFamily="18" charset="0"/>
                <a:cs typeface="Times New Roman" panose="02020603050405020304" pitchFamily="18" charset="0"/>
              </a:rPr>
              <a:t>Strengths</a:t>
            </a:r>
            <a:br>
              <a:rPr lang="en-US" dirty="0"/>
            </a:br>
            <a:br>
              <a:rPr lang="en-US" dirty="0"/>
            </a:br>
            <a:endParaRPr lang="en-US"/>
          </a:p>
        </p:txBody>
      </p:sp>
      <p:sp>
        <p:nvSpPr>
          <p:cNvPr id="12" name="Rectangle 11">
            <a:extLst>
              <a:ext uri="{FF2B5EF4-FFF2-40B4-BE49-F238E27FC236}">
                <a16:creationId xmlns:a16="http://schemas.microsoft.com/office/drawing/2014/main" id="{429899A3-416E-4DB5-846D-023526052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9" y="0"/>
            <a:ext cx="7641102" cy="6858000"/>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Text Placeholder 3">
            <a:extLst>
              <a:ext uri="{FF2B5EF4-FFF2-40B4-BE49-F238E27FC236}">
                <a16:creationId xmlns:a16="http://schemas.microsoft.com/office/drawing/2014/main" id="{D859A5D5-3E92-AFCF-4D76-5CC556C4CCA3}"/>
              </a:ext>
            </a:extLst>
          </p:cNvPr>
          <p:cNvGraphicFramePr>
            <a:graphicFrameLocks noGrp="1"/>
          </p:cNvGraphicFramePr>
          <p:nvPr>
            <p:ph idx="1"/>
            <p:extLst>
              <p:ext uri="{D42A27DB-BD31-4B8C-83A1-F6EECF244321}">
                <p14:modId xmlns:p14="http://schemas.microsoft.com/office/powerpoint/2010/main" val="1159948983"/>
              </p:ext>
            </p:extLst>
          </p:nvPr>
        </p:nvGraphicFramePr>
        <p:xfrm>
          <a:off x="5267325" y="549275"/>
          <a:ext cx="6373814" cy="5759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5542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D64058-1512-16D0-0678-CF1F71D969CF}"/>
              </a:ext>
            </a:extLst>
          </p:cNvPr>
          <p:cNvSpPr>
            <a:spLocks noGrp="1"/>
          </p:cNvSpPr>
          <p:nvPr>
            <p:ph type="title"/>
          </p:nvPr>
        </p:nvSpPr>
        <p:spPr>
          <a:xfrm>
            <a:off x="550863" y="550800"/>
            <a:ext cx="7308850" cy="986400"/>
          </a:xfrm>
        </p:spPr>
        <p:txBody>
          <a:bodyPr wrap="square" anchor="ctr">
            <a:normAutofit/>
          </a:bodyPr>
          <a:lstStyle/>
          <a:p>
            <a:r>
              <a:rPr lang="en-US" dirty="0"/>
              <a:t>Limitations</a:t>
            </a:r>
            <a:endParaRPr lang="en-US"/>
          </a:p>
        </p:txBody>
      </p:sp>
      <p:sp>
        <p:nvSpPr>
          <p:cNvPr id="11" name="Rectangle 10">
            <a:extLst>
              <a:ext uri="{FF2B5EF4-FFF2-40B4-BE49-F238E27FC236}">
                <a16:creationId xmlns:a16="http://schemas.microsoft.com/office/drawing/2014/main" id="{88392DC7-0988-443B-A0D0-E726C7DB62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83435"/>
            <a:ext cx="12192000" cy="4774564"/>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6BA02419-C4A5-0E2B-6FD9-9EAD8A5DEF6F}"/>
              </a:ext>
            </a:extLst>
          </p:cNvPr>
          <p:cNvGraphicFramePr>
            <a:graphicFrameLocks noGrp="1"/>
          </p:cNvGraphicFramePr>
          <p:nvPr>
            <p:ph idx="1"/>
            <p:extLst>
              <p:ext uri="{D42A27DB-BD31-4B8C-83A1-F6EECF244321}">
                <p14:modId xmlns:p14="http://schemas.microsoft.com/office/powerpoint/2010/main" val="3867393185"/>
              </p:ext>
            </p:extLst>
          </p:nvPr>
        </p:nvGraphicFramePr>
        <p:xfrm>
          <a:off x="550863" y="2624135"/>
          <a:ext cx="11090276" cy="34686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565995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6284FD-E197-EFA2-47A6-FD71F87BE956}"/>
              </a:ext>
            </a:extLst>
          </p:cNvPr>
          <p:cNvSpPr>
            <a:spLocks noGrp="1"/>
          </p:cNvSpPr>
          <p:nvPr>
            <p:ph type="title"/>
          </p:nvPr>
        </p:nvSpPr>
        <p:spPr>
          <a:xfrm>
            <a:off x="3359149" y="1520825"/>
            <a:ext cx="8281987" cy="1333057"/>
          </a:xfrm>
        </p:spPr>
        <p:txBody>
          <a:bodyPr wrap="square" anchor="t">
            <a:normAutofit/>
          </a:bodyPr>
          <a:lstStyle/>
          <a:p>
            <a:r>
              <a:rPr lang="en-US" dirty="0"/>
              <a:t>Recommendations</a:t>
            </a:r>
            <a:endParaRPr lang="en-US"/>
          </a:p>
        </p:txBody>
      </p:sp>
      <p:sp>
        <p:nvSpPr>
          <p:cNvPr id="10" name="Oval 9">
            <a:extLst>
              <a:ext uri="{FF2B5EF4-FFF2-40B4-BE49-F238E27FC236}">
                <a16:creationId xmlns:a16="http://schemas.microsoft.com/office/drawing/2014/main" id="{504E6BD3-B518-46A4-9CC0-30D095552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9157" y="158455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2" name="Group 11">
            <a:extLst>
              <a:ext uri="{FF2B5EF4-FFF2-40B4-BE49-F238E27FC236}">
                <a16:creationId xmlns:a16="http://schemas.microsoft.com/office/drawing/2014/main" id="{A31FBE92-3FC2-48E4-874B-A5273A0425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0526" y="2488515"/>
            <a:ext cx="1262947" cy="1335600"/>
            <a:chOff x="2678417" y="2427951"/>
            <a:chExt cx="1262947" cy="1335600"/>
          </a:xfrm>
        </p:grpSpPr>
        <p:sp>
          <p:nvSpPr>
            <p:cNvPr id="13" name="Freeform: Shape 12">
              <a:extLst>
                <a:ext uri="{FF2B5EF4-FFF2-40B4-BE49-F238E27FC236}">
                  <a16:creationId xmlns:a16="http://schemas.microsoft.com/office/drawing/2014/main" id="{4F7C333A-2381-4657-ACDA-47654B21FA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74A5CCC1-7BBD-4F00-82CF-C7683D9FF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6" name="Freeform: Shape 15">
            <a:extLst>
              <a:ext uri="{FF2B5EF4-FFF2-40B4-BE49-F238E27FC236}">
                <a16:creationId xmlns:a16="http://schemas.microsoft.com/office/drawing/2014/main" id="{A0DAEA90-11E9-4069-BC2C-6F65C6C1C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flipH="1" flipV="1">
            <a:off x="8600937" y="4090109"/>
            <a:ext cx="3682485" cy="1853969"/>
          </a:xfrm>
          <a:custGeom>
            <a:avLst/>
            <a:gdLst>
              <a:gd name="connsiteX0" fmla="*/ 3682485 w 3682485"/>
              <a:gd name="connsiteY0" fmla="*/ 1853969 h 1853969"/>
              <a:gd name="connsiteX1" fmla="*/ 2755500 w 3682485"/>
              <a:gd name="connsiteY1" fmla="*/ 1853969 h 1853969"/>
              <a:gd name="connsiteX2" fmla="*/ 1828517 w 3682485"/>
              <a:gd name="connsiteY2" fmla="*/ 926985 h 1853969"/>
              <a:gd name="connsiteX3" fmla="*/ 901534 w 3682485"/>
              <a:gd name="connsiteY3" fmla="*/ 1853969 h 1853969"/>
              <a:gd name="connsiteX4" fmla="*/ 293606 w 3682485"/>
              <a:gd name="connsiteY4" fmla="*/ 1853969 h 1853969"/>
              <a:gd name="connsiteX5" fmla="*/ 0 w 3682485"/>
              <a:gd name="connsiteY5" fmla="*/ 1560363 h 1853969"/>
              <a:gd name="connsiteX6" fmla="*/ 12215 w 3682485"/>
              <a:gd name="connsiteY6" fmla="*/ 1480329 h 1853969"/>
              <a:gd name="connsiteX7" fmla="*/ 1828517 w 3682485"/>
              <a:gd name="connsiteY7" fmla="*/ 0 h 1853969"/>
              <a:gd name="connsiteX8" fmla="*/ 3682485 w 3682485"/>
              <a:gd name="connsiteY8"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2485" h="1853969">
                <a:moveTo>
                  <a:pt x="3682485" y="1853969"/>
                </a:moveTo>
                <a:lnTo>
                  <a:pt x="2755500" y="1853969"/>
                </a:lnTo>
                <a:cubicBezTo>
                  <a:pt x="2755500" y="1342010"/>
                  <a:pt x="2340476" y="926985"/>
                  <a:pt x="1828517" y="926985"/>
                </a:cubicBezTo>
                <a:cubicBezTo>
                  <a:pt x="1316558" y="926985"/>
                  <a:pt x="901534" y="1342010"/>
                  <a:pt x="901534" y="1853969"/>
                </a:cubicBezTo>
                <a:lnTo>
                  <a:pt x="293606" y="1853969"/>
                </a:lnTo>
                <a:lnTo>
                  <a:pt x="0" y="1560363"/>
                </a:lnTo>
                <a:lnTo>
                  <a:pt x="12215" y="1480329"/>
                </a:lnTo>
                <a:cubicBezTo>
                  <a:pt x="185091" y="635508"/>
                  <a:pt x="932589" y="0"/>
                  <a:pt x="1828517" y="0"/>
                </a:cubicBezTo>
                <a:cubicBezTo>
                  <a:pt x="2852434" y="0"/>
                  <a:pt x="3682485" y="830051"/>
                  <a:pt x="368248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508000" dist="101600" dir="96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8" name="Freeform: Shape 17">
            <a:extLst>
              <a:ext uri="{FF2B5EF4-FFF2-40B4-BE49-F238E27FC236}">
                <a16:creationId xmlns:a16="http://schemas.microsoft.com/office/drawing/2014/main" id="{E0E8189B-747E-48AE-99A9-1BEE68012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flipH="1" flipV="1">
            <a:off x="8711129" y="3843994"/>
            <a:ext cx="3644147" cy="2149759"/>
          </a:xfrm>
          <a:custGeom>
            <a:avLst/>
            <a:gdLst>
              <a:gd name="connsiteX0" fmla="*/ 3644147 w 3644147"/>
              <a:gd name="connsiteY0" fmla="*/ 2149759 h 2149759"/>
              <a:gd name="connsiteX1" fmla="*/ 2717163 w 3644147"/>
              <a:gd name="connsiteY1" fmla="*/ 2149759 h 2149759"/>
              <a:gd name="connsiteX2" fmla="*/ 1790179 w 3644147"/>
              <a:gd name="connsiteY2" fmla="*/ 1074881 h 2149759"/>
              <a:gd name="connsiteX3" fmla="*/ 863196 w 3644147"/>
              <a:gd name="connsiteY3" fmla="*/ 2149759 h 2149759"/>
              <a:gd name="connsiteX4" fmla="*/ 551057 w 3644147"/>
              <a:gd name="connsiteY4" fmla="*/ 2149759 h 2149759"/>
              <a:gd name="connsiteX5" fmla="*/ 0 w 3644147"/>
              <a:gd name="connsiteY5" fmla="*/ 1598702 h 2149759"/>
              <a:gd name="connsiteX6" fmla="*/ 19562 w 3644147"/>
              <a:gd name="connsiteY6" fmla="*/ 1510486 h 2149759"/>
              <a:gd name="connsiteX7" fmla="*/ 1790179 w 3644147"/>
              <a:gd name="connsiteY7" fmla="*/ 0 h 2149759"/>
              <a:gd name="connsiteX8" fmla="*/ 3644147 w 3644147"/>
              <a:gd name="connsiteY8" fmla="*/ 2149759 h 2149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4147" h="2149759">
                <a:moveTo>
                  <a:pt x="3644147" y="2149759"/>
                </a:moveTo>
                <a:lnTo>
                  <a:pt x="2717163" y="2149759"/>
                </a:lnTo>
                <a:cubicBezTo>
                  <a:pt x="2717162" y="1556120"/>
                  <a:pt x="2302138" y="1074880"/>
                  <a:pt x="1790179" y="1074881"/>
                </a:cubicBezTo>
                <a:cubicBezTo>
                  <a:pt x="1278220" y="1074880"/>
                  <a:pt x="863196" y="1556119"/>
                  <a:pt x="863196" y="2149759"/>
                </a:cubicBezTo>
                <a:lnTo>
                  <a:pt x="551057" y="2149759"/>
                </a:lnTo>
                <a:lnTo>
                  <a:pt x="0" y="1598702"/>
                </a:lnTo>
                <a:lnTo>
                  <a:pt x="19562" y="1510486"/>
                </a:lnTo>
                <a:cubicBezTo>
                  <a:pt x="254295" y="635388"/>
                  <a:pt x="958246" y="0"/>
                  <a:pt x="1790179" y="0"/>
                </a:cubicBezTo>
                <a:cubicBezTo>
                  <a:pt x="2814097" y="0"/>
                  <a:pt x="3644147" y="962481"/>
                  <a:pt x="3644147" y="2149759"/>
                </a:cubicBezTo>
                <a:close/>
              </a:path>
            </a:pathLst>
          </a:custGeom>
          <a:solidFill>
            <a:schemeClr val="bg2">
              <a:lumMod val="50000"/>
              <a:lumOff val="50000"/>
              <a:alpha val="6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7E9F07C0-AD4C-15F2-131E-04EB370F3F02}"/>
              </a:ext>
            </a:extLst>
          </p:cNvPr>
          <p:cNvSpPr>
            <a:spLocks noGrp="1"/>
          </p:cNvSpPr>
          <p:nvPr>
            <p:ph idx="1"/>
          </p:nvPr>
        </p:nvSpPr>
        <p:spPr>
          <a:xfrm>
            <a:off x="3377566" y="3052367"/>
            <a:ext cx="5418772" cy="3040458"/>
          </a:xfrm>
        </p:spPr>
        <p:txBody>
          <a:bodyPr anchor="t">
            <a:normAutofit/>
          </a:bodyPr>
          <a:lstStyle/>
          <a:p>
            <a:pPr marL="0" indent="0">
              <a:lnSpc>
                <a:spcPct val="100000"/>
              </a:lnSpc>
              <a:buNone/>
            </a:pPr>
            <a:r>
              <a:rPr lang="en-US" sz="1900" b="0" i="0">
                <a:effectLst/>
                <a:latin typeface="-apple-system"/>
              </a:rPr>
              <a:t>From the Logistic Regression, KNN, and Random Forest models, the best machine learning model would be the Random Forest model with PCA because it maximized the predictive capability of the risk of future loan defaults. Though the false positives were high, the Random Forest model provided the highest number of true negatives, which minimizes false reports for Lending Tree. This way, Lending Tree can have a better probability to predict if borrowers will not pay and prevent the risk as much as possible.</a:t>
            </a:r>
            <a:endParaRPr lang="en-US" sz="1900"/>
          </a:p>
        </p:txBody>
      </p:sp>
      <p:sp>
        <p:nvSpPr>
          <p:cNvPr id="20" name="Oval 19">
            <a:extLst>
              <a:ext uri="{FF2B5EF4-FFF2-40B4-BE49-F238E27FC236}">
                <a16:creationId xmlns:a16="http://schemas.microsoft.com/office/drawing/2014/main" id="{D9DE43D0-73AC-46B4-A39F-E66967A1F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flipH="1" flipV="1">
            <a:off x="10021470" y="292006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Freeform: Shape 21">
            <a:extLst>
              <a:ext uri="{FF2B5EF4-FFF2-40B4-BE49-F238E27FC236}">
                <a16:creationId xmlns:a16="http://schemas.microsoft.com/office/drawing/2014/main" id="{803C343E-7EAC-4512-955A-33B1833F2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flipH="1" flipV="1">
            <a:off x="11901768" y="4915975"/>
            <a:ext cx="214196" cy="701949"/>
          </a:xfrm>
          <a:custGeom>
            <a:avLst/>
            <a:gdLst>
              <a:gd name="connsiteX0" fmla="*/ 128682 w 214196"/>
              <a:gd name="connsiteY0" fmla="*/ 9479 h 701949"/>
              <a:gd name="connsiteX1" fmla="*/ 214196 w 214196"/>
              <a:gd name="connsiteY1" fmla="*/ 466589 h 701949"/>
              <a:gd name="connsiteX2" fmla="*/ 213337 w 214196"/>
              <a:gd name="connsiteY2" fmla="*/ 503724 h 701949"/>
              <a:gd name="connsiteX3" fmla="*/ 15112 w 214196"/>
              <a:gd name="connsiteY3" fmla="*/ 701949 h 701949"/>
              <a:gd name="connsiteX4" fmla="*/ 8417 w 214196"/>
              <a:gd name="connsiteY4" fmla="*/ 648207 h 701949"/>
              <a:gd name="connsiteX5" fmla="*/ 0 w 214196"/>
              <a:gd name="connsiteY5" fmla="*/ 466589 h 701949"/>
              <a:gd name="connsiteX6" fmla="*/ 107098 w 214196"/>
              <a:gd name="connsiteY6" fmla="*/ 0 h 701949"/>
              <a:gd name="connsiteX7" fmla="*/ 128682 w 214196"/>
              <a:gd name="connsiteY7" fmla="*/ 9479 h 701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196" h="701949">
                <a:moveTo>
                  <a:pt x="128682" y="9479"/>
                </a:moveTo>
                <a:cubicBezTo>
                  <a:pt x="177485" y="52987"/>
                  <a:pt x="214196" y="241110"/>
                  <a:pt x="214196" y="466589"/>
                </a:cubicBezTo>
                <a:lnTo>
                  <a:pt x="213337" y="503724"/>
                </a:lnTo>
                <a:lnTo>
                  <a:pt x="15112" y="701949"/>
                </a:lnTo>
                <a:lnTo>
                  <a:pt x="8417" y="648207"/>
                </a:lnTo>
                <a:cubicBezTo>
                  <a:pt x="2997" y="592384"/>
                  <a:pt x="0" y="531011"/>
                  <a:pt x="0" y="466589"/>
                </a:cubicBezTo>
                <a:cubicBezTo>
                  <a:pt x="0" y="208899"/>
                  <a:pt x="47949" y="0"/>
                  <a:pt x="107098" y="0"/>
                </a:cubicBezTo>
                <a:cubicBezTo>
                  <a:pt x="114492" y="0"/>
                  <a:pt x="121710" y="3264"/>
                  <a:pt x="128682" y="9479"/>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266877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Oval 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4" name="Group 1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5" name="Freeform: Shape 14">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Oval 16">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Oval 17">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0" name="Rectangle 19">
            <a:extLst>
              <a:ext uri="{FF2B5EF4-FFF2-40B4-BE49-F238E27FC236}">
                <a16:creationId xmlns:a16="http://schemas.microsoft.com/office/drawing/2014/main" id="{1997061E-3447-40AF-B361-EE5D7E3864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15272E-8091-EFCA-8B8A-86238B7241B0}"/>
              </a:ext>
            </a:extLst>
          </p:cNvPr>
          <p:cNvSpPr>
            <a:spLocks noGrp="1"/>
          </p:cNvSpPr>
          <p:nvPr>
            <p:ph type="title"/>
          </p:nvPr>
        </p:nvSpPr>
        <p:spPr>
          <a:xfrm>
            <a:off x="5267325" y="549275"/>
            <a:ext cx="6373812" cy="3777421"/>
          </a:xfrm>
        </p:spPr>
        <p:txBody>
          <a:bodyPr vert="horz" wrap="square" lIns="0" tIns="0" rIns="0" bIns="0" rtlCol="0" anchor="b" anchorCtr="0">
            <a:normAutofit/>
          </a:bodyPr>
          <a:lstStyle/>
          <a:p>
            <a:r>
              <a:rPr lang="en-US" sz="7400"/>
              <a:t>For Further Information…</a:t>
            </a:r>
          </a:p>
        </p:txBody>
      </p:sp>
      <p:sp>
        <p:nvSpPr>
          <p:cNvPr id="3" name="Content Placeholder 2">
            <a:extLst>
              <a:ext uri="{FF2B5EF4-FFF2-40B4-BE49-F238E27FC236}">
                <a16:creationId xmlns:a16="http://schemas.microsoft.com/office/drawing/2014/main" id="{DB1CF808-2BBC-55A5-345A-56767505041A}"/>
              </a:ext>
            </a:extLst>
          </p:cNvPr>
          <p:cNvSpPr>
            <a:spLocks noGrp="1"/>
          </p:cNvSpPr>
          <p:nvPr>
            <p:ph idx="1"/>
          </p:nvPr>
        </p:nvSpPr>
        <p:spPr>
          <a:xfrm>
            <a:off x="5267325" y="4542598"/>
            <a:ext cx="6373812" cy="1766128"/>
          </a:xfrm>
        </p:spPr>
        <p:txBody>
          <a:bodyPr vert="horz" wrap="square" lIns="0" tIns="0" rIns="0" bIns="0" rtlCol="0">
            <a:normAutofit/>
          </a:bodyPr>
          <a:lstStyle/>
          <a:p>
            <a:pPr marL="0" indent="0">
              <a:lnSpc>
                <a:spcPct val="100000"/>
              </a:lnSpc>
              <a:buNone/>
            </a:pPr>
            <a:r>
              <a:rPr lang="en-US" b="0" i="0">
                <a:effectLst/>
              </a:rPr>
              <a:t>If there are any additional questions, I can be contacted at </a:t>
            </a:r>
            <a:r>
              <a:rPr lang="en-US" b="0" i="0" u="none" strike="noStrike">
                <a:effectLst/>
                <a:hlinkClick r:id="rId3"/>
              </a:rPr>
              <a:t>alpha.curse@gmail.com</a:t>
            </a:r>
            <a:endParaRPr lang="en-US"/>
          </a:p>
        </p:txBody>
      </p:sp>
      <p:grpSp>
        <p:nvGrpSpPr>
          <p:cNvPr id="22" name="Group 21">
            <a:extLst>
              <a:ext uri="{FF2B5EF4-FFF2-40B4-BE49-F238E27FC236}">
                <a16:creationId xmlns:a16="http://schemas.microsoft.com/office/drawing/2014/main" id="{29852CF9-0BB2-4896-8B33-ADF9E59B49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16718" y="856763"/>
            <a:ext cx="1468514" cy="1521012"/>
            <a:chOff x="5236793" y="2432482"/>
            <a:chExt cx="1468514" cy="1521012"/>
          </a:xfrm>
        </p:grpSpPr>
        <p:sp>
          <p:nvSpPr>
            <p:cNvPr id="23" name="Freeform 5">
              <a:extLst>
                <a:ext uri="{FF2B5EF4-FFF2-40B4-BE49-F238E27FC236}">
                  <a16:creationId xmlns:a16="http://schemas.microsoft.com/office/drawing/2014/main" id="{E79CA92F-265C-4597-89CB-329767328B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Freeform 6">
              <a:extLst>
                <a:ext uri="{FF2B5EF4-FFF2-40B4-BE49-F238E27FC236}">
                  <a16:creationId xmlns:a16="http://schemas.microsoft.com/office/drawing/2014/main" id="{D9A45552-B7CA-4E93-939E-352BEBA71A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Freeform 8">
              <a:extLst>
                <a:ext uri="{FF2B5EF4-FFF2-40B4-BE49-F238E27FC236}">
                  <a16:creationId xmlns:a16="http://schemas.microsoft.com/office/drawing/2014/main" id="{8D7B6E7F-9785-434F-B05B-E972A1773D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7" name="Oval 26">
            <a:extLst>
              <a:ext uri="{FF2B5EF4-FFF2-40B4-BE49-F238E27FC236}">
                <a16:creationId xmlns:a16="http://schemas.microsoft.com/office/drawing/2014/main" id="{9659A3D4-9896-4F11-9112-6C5E0390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45746" y="1659500"/>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9" name="Group 28">
            <a:extLst>
              <a:ext uri="{FF2B5EF4-FFF2-40B4-BE49-F238E27FC236}">
                <a16:creationId xmlns:a16="http://schemas.microsoft.com/office/drawing/2014/main" id="{50D25812-D4C9-48D5-8E64-65C4BB4218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50176" y="3037220"/>
            <a:ext cx="3960000" cy="2696065"/>
            <a:chOff x="3433290" y="8649159"/>
            <a:chExt cx="3960000" cy="2696065"/>
          </a:xfrm>
        </p:grpSpPr>
        <p:sp>
          <p:nvSpPr>
            <p:cNvPr id="30" name="Freeform: Shape 29">
              <a:extLst>
                <a:ext uri="{FF2B5EF4-FFF2-40B4-BE49-F238E27FC236}">
                  <a16:creationId xmlns:a16="http://schemas.microsoft.com/office/drawing/2014/main" id="{3F0EA802-54E3-4D3B-9253-112BE1342D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3685353" y="9468714"/>
              <a:ext cx="3707937" cy="1853969"/>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a:extLst>
                <a:ext uri="{FF2B5EF4-FFF2-40B4-BE49-F238E27FC236}">
                  <a16:creationId xmlns:a16="http://schemas.microsoft.com/office/drawing/2014/main" id="{57BBC533-5FA8-430D-837D-70DD9EC007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3565739" y="9180381"/>
              <a:ext cx="3707937" cy="216484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F56FEF69-54B2-43E1-84AA-F798608417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3792781" y="10251719"/>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3" name="Oval 32">
              <a:extLst>
                <a:ext uri="{FF2B5EF4-FFF2-40B4-BE49-F238E27FC236}">
                  <a16:creationId xmlns:a16="http://schemas.microsoft.com/office/drawing/2014/main" id="{598519AB-CAAE-4D25-8B45-03A802C877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754832" y="8289668"/>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837718596"/>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TotalTime>
  <Words>1144</Words>
  <Application>Microsoft Office PowerPoint</Application>
  <PresentationFormat>Widescreen</PresentationFormat>
  <Paragraphs>61</Paragraphs>
  <Slides>9</Slides>
  <Notes>8</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-apple-system</vt:lpstr>
      <vt:lpstr>Arial</vt:lpstr>
      <vt:lpstr>Avenir Next LT Pro</vt:lpstr>
      <vt:lpstr>Calibri</vt:lpstr>
      <vt:lpstr>Times New Roman</vt:lpstr>
      <vt:lpstr>3DFloatVTI</vt:lpstr>
      <vt:lpstr>Loan Default Predictions </vt:lpstr>
      <vt:lpstr>Lending Club Problem</vt:lpstr>
      <vt:lpstr>The Dataset</vt:lpstr>
      <vt:lpstr>Correlation Between Annual Income and Debt-to-Income</vt:lpstr>
      <vt:lpstr>Loan Default Percentages</vt:lpstr>
      <vt:lpstr>Strengths  </vt:lpstr>
      <vt:lpstr>Limitations</vt:lpstr>
      <vt:lpstr>Recommendations</vt:lpstr>
      <vt:lpstr>For Further Information…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Loan Default Predictions </dc:title>
  <dc:creator>Tyler Brown</dc:creator>
  <cp:lastModifiedBy>Tyler Brown</cp:lastModifiedBy>
  <cp:revision>1</cp:revision>
  <dcterms:created xsi:type="dcterms:W3CDTF">2022-07-07T21:48:08Z</dcterms:created>
  <dcterms:modified xsi:type="dcterms:W3CDTF">2022-07-07T23:20:02Z</dcterms:modified>
</cp:coreProperties>
</file>

<file path=docProps/thumbnail.jpeg>
</file>